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0" r:id="rId3"/>
  </p:sldMasterIdLst>
  <p:notesMasterIdLst>
    <p:notesMasterId r:id="rId13"/>
  </p:notesMasterIdLst>
  <p:sldIdLst>
    <p:sldId id="256" r:id="rId4"/>
    <p:sldId id="257" r:id="rId5"/>
    <p:sldId id="258" r:id="rId6"/>
    <p:sldId id="260" r:id="rId7"/>
    <p:sldId id="259" r:id="rId8"/>
    <p:sldId id="262" r:id="rId9"/>
    <p:sldId id="261" r:id="rId10"/>
    <p:sldId id="263" r:id="rId11"/>
    <p:sldId id="265" r:id="rId1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CC740"/>
    <a:srgbClr val="009145"/>
    <a:srgbClr val="F1F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5" autoAdjust="0"/>
    <p:restoredTop sz="89481" autoAdjust="0"/>
  </p:normalViewPr>
  <p:slideViewPr>
    <p:cSldViewPr>
      <p:cViewPr>
        <p:scale>
          <a:sx n="81" d="100"/>
          <a:sy n="81" d="100"/>
        </p:scale>
        <p:origin x="-118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FAB0D-EEB4-4F0A-AAAF-7A825D710DB0}" type="datetimeFigureOut">
              <a:rPr lang="en-GB" smtClean="0"/>
              <a:t>18/01/2016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BC511-0809-43A7-AB7B-B18AD4C132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78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95288" y="333374"/>
            <a:ext cx="8280400" cy="4816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9145"/>
                </a:solidFill>
                <a:latin typeface="Helvetica" pitchFamily="34" charset="0"/>
              </a:defRPr>
            </a:lvl1pPr>
            <a:lvl2pPr marL="0" indent="0">
              <a:buNone/>
              <a:defRPr b="1">
                <a:solidFill>
                  <a:srgbClr val="8CC740"/>
                </a:solidFill>
                <a:latin typeface="Helvetica" pitchFamily="34" charset="0"/>
              </a:defRPr>
            </a:lvl2pPr>
            <a:lvl3pPr marL="0" indent="0">
              <a:buNone/>
              <a:defRPr b="0">
                <a:latin typeface="Helvetica" pitchFamily="34" charset="0"/>
              </a:defRPr>
            </a:lvl3pPr>
            <a:lvl4pPr marL="0" indent="0">
              <a:buNone/>
              <a:defRPr b="0">
                <a:latin typeface="Helvetica" pitchFamily="34" charset="0"/>
              </a:defRPr>
            </a:lvl4pPr>
            <a:lvl5pPr marL="0" indent="0">
              <a:buNone/>
              <a:defRPr b="0"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018667"/>
      </p:ext>
    </p:extLst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theme" Target="../theme/theme2.xml"/><Relationship Id="rId6" Type="http://schemas.openxmlformats.org/officeDocument/2006/relationships/image" Target="../media/image3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theme" Target="../theme/theme3.xml"/><Relationship Id="rId5" Type="http://schemas.openxmlformats.org/officeDocument/2006/relationships/image" Target="../media/image3.jp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6626" y="5589240"/>
            <a:ext cx="9180512" cy="376666"/>
            <a:chOff x="-16626" y="5644622"/>
            <a:chExt cx="9180512" cy="376666"/>
          </a:xfrm>
        </p:grpSpPr>
        <p:sp>
          <p:nvSpPr>
            <p:cNvPr id="9" name="Rectangle 8"/>
            <p:cNvSpPr/>
            <p:nvPr userDrawn="1"/>
          </p:nvSpPr>
          <p:spPr>
            <a:xfrm>
              <a:off x="-16626" y="5661248"/>
              <a:ext cx="9180512" cy="360040"/>
            </a:xfrm>
            <a:prstGeom prst="rect">
              <a:avLst/>
            </a:prstGeom>
            <a:solidFill>
              <a:srgbClr val="0091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9145"/>
                </a:solidFill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395536" y="5644622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bg1"/>
                  </a:solidFill>
                  <a:latin typeface="Helvetica" pitchFamily="34" charset="0"/>
                </a:rPr>
                <a:t>www.growinghealth.info</a:t>
              </a:r>
              <a:r>
                <a:rPr lang="en-GB" baseline="0" dirty="0" smtClean="0"/>
                <a:t> </a:t>
              </a:r>
              <a:endParaRPr lang="en-GB" dirty="0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18" y="6203132"/>
            <a:ext cx="1512168" cy="443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4300"/>
            <a:ext cx="1190846" cy="781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03132"/>
            <a:ext cx="1403276" cy="46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 advClick="0" advTm="500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6626" y="5877272"/>
            <a:ext cx="9160626" cy="1008112"/>
          </a:xfrm>
          <a:prstGeom prst="rect">
            <a:avLst/>
          </a:prstGeom>
          <a:solidFill>
            <a:srgbClr val="F1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9145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626" y="5589240"/>
            <a:ext cx="9180512" cy="376666"/>
            <a:chOff x="-16626" y="5644622"/>
            <a:chExt cx="9180512" cy="376666"/>
          </a:xfrm>
        </p:grpSpPr>
        <p:sp>
          <p:nvSpPr>
            <p:cNvPr id="9" name="Rectangle 8"/>
            <p:cNvSpPr/>
            <p:nvPr userDrawn="1"/>
          </p:nvSpPr>
          <p:spPr>
            <a:xfrm>
              <a:off x="-16626" y="5661248"/>
              <a:ext cx="9180512" cy="360040"/>
            </a:xfrm>
            <a:prstGeom prst="rect">
              <a:avLst/>
            </a:prstGeom>
            <a:solidFill>
              <a:srgbClr val="0091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9145"/>
                </a:solidFill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395536" y="5644622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bg1"/>
                  </a:solidFill>
                  <a:latin typeface="Helvetica" pitchFamily="34" charset="0"/>
                </a:rPr>
                <a:t>www.growinghealth.info</a:t>
              </a:r>
              <a:r>
                <a:rPr lang="en-GB" baseline="0" dirty="0" smtClean="0"/>
                <a:t> </a:t>
              </a:r>
              <a:endParaRPr lang="en-GB" dirty="0"/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321898" y="6084829"/>
            <a:ext cx="4375788" cy="680139"/>
            <a:chOff x="321898" y="6084829"/>
            <a:chExt cx="4375788" cy="680139"/>
          </a:xfrm>
        </p:grpSpPr>
        <p:pic>
          <p:nvPicPr>
            <p:cNvPr id="11" name="Picture 3" descr="O:\GrowingHealth\PowerPointTempate\Logo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377"/>
            <a:stretch/>
          </p:blipFill>
          <p:spPr bwMode="auto">
            <a:xfrm>
              <a:off x="321898" y="6084829"/>
              <a:ext cx="2708381" cy="68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518" y="6203132"/>
              <a:ext cx="1512168" cy="443531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28" y="6034300"/>
            <a:ext cx="442228" cy="7863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549" y="5996093"/>
            <a:ext cx="627074" cy="874351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368778" y="413455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3600" b="1" dirty="0" smtClean="0">
              <a:solidFill>
                <a:srgbClr val="009145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03132"/>
            <a:ext cx="1403276" cy="46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29073"/>
      </p:ext>
    </p:extLst>
  </p:cSld>
  <p:clrMap bg1="lt1" tx1="dk1" bg2="lt2" tx2="dk2" accent1="accent1" accent2="accent2" accent3="accent3" accent4="accent4" accent5="accent5" accent6="accent6" hlink="hlink" folHlink="folHlink"/>
  <p:transition spd="med" advClick="0" advTm="500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395288" y="333374"/>
            <a:ext cx="8280400" cy="48168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rgbClr val="009145"/>
                </a:solidFill>
                <a:latin typeface="Helvetica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8CC740"/>
                </a:solidFill>
                <a:latin typeface="Helvetica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6626" y="5877272"/>
            <a:ext cx="9160626" cy="1008112"/>
          </a:xfrm>
          <a:prstGeom prst="rect">
            <a:avLst/>
          </a:prstGeom>
          <a:solidFill>
            <a:srgbClr val="F1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9145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6626" y="5589240"/>
            <a:ext cx="9180512" cy="376666"/>
            <a:chOff x="-16626" y="5644622"/>
            <a:chExt cx="9180512" cy="376666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6626" y="5661248"/>
              <a:ext cx="9180512" cy="360040"/>
            </a:xfrm>
            <a:prstGeom prst="rect">
              <a:avLst/>
            </a:prstGeom>
            <a:solidFill>
              <a:srgbClr val="0091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9145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395536" y="5644622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bg1"/>
                  </a:solidFill>
                  <a:latin typeface="Helvetica" pitchFamily="34" charset="0"/>
                </a:rPr>
                <a:t>www.growinghealth.info</a:t>
              </a:r>
              <a:r>
                <a:rPr lang="en-GB" baseline="0" dirty="0" smtClean="0"/>
                <a:t> </a:t>
              </a:r>
              <a:endParaRPr lang="en-GB" dirty="0"/>
            </a:p>
          </p:txBody>
        </p:sp>
      </p:grpSp>
      <p:pic>
        <p:nvPicPr>
          <p:cNvPr id="12" name="Picture 2" descr="O:\GrowingHealth\PowerPointTempate\Pla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56992"/>
            <a:ext cx="3096344" cy="358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321898" y="6084829"/>
            <a:ext cx="4375788" cy="680139"/>
            <a:chOff x="321898" y="6084829"/>
            <a:chExt cx="4375788" cy="680139"/>
          </a:xfrm>
        </p:grpSpPr>
        <p:pic>
          <p:nvPicPr>
            <p:cNvPr id="14" name="Picture 3" descr="O:\GrowingHealth\PowerPointTempate\Logos.png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377"/>
            <a:stretch/>
          </p:blipFill>
          <p:spPr bwMode="auto">
            <a:xfrm>
              <a:off x="321898" y="6084829"/>
              <a:ext cx="2708381" cy="68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518" y="6203132"/>
              <a:ext cx="1512168" cy="443531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03132"/>
            <a:ext cx="1403276" cy="46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72587"/>
      </p:ext>
    </p:extLst>
  </p:cSld>
  <p:clrMap bg1="lt1" tx1="dk1" bg2="lt2" tx2="dk2" accent1="accent1" accent2="accent2" accent3="accent3" accent4="accent4" accent5="accent5" accent6="accent6" hlink="hlink" folHlink="folHlink"/>
  <p:transition spd="med" advClick="0" advTm="500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sz="quarter" idx="10"/>
          </p:nvPr>
        </p:nvSpPr>
        <p:spPr>
          <a:xfrm>
            <a:off x="395288" y="404664"/>
            <a:ext cx="8280400" cy="474557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endParaRPr lang="en-US" sz="1600" dirty="0" smtClean="0"/>
          </a:p>
          <a:p>
            <a:pPr algn="ctr"/>
            <a:r>
              <a:rPr lang="en-US" sz="3600" dirty="0" smtClean="0"/>
              <a:t>Growing </a:t>
            </a:r>
            <a:r>
              <a:rPr lang="en-US" sz="3600" dirty="0"/>
              <a:t>Health: </a:t>
            </a:r>
            <a:endParaRPr lang="en-US" sz="3600" dirty="0" smtClean="0"/>
          </a:p>
          <a:p>
            <a:pPr algn="ctr"/>
            <a:r>
              <a:rPr lang="en-US" sz="3600" dirty="0" smtClean="0"/>
              <a:t>The </a:t>
            </a:r>
            <a:r>
              <a:rPr lang="en-US" sz="3600" dirty="0"/>
              <a:t>health and wellbeing benefits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of community food </a:t>
            </a:r>
            <a:r>
              <a:rPr lang="en-US" sz="3600" dirty="0"/>
              <a:t>growing </a:t>
            </a:r>
          </a:p>
          <a:p>
            <a:pPr algn="ctr"/>
            <a:r>
              <a:rPr lang="en-US" b="0" dirty="0" smtClean="0">
                <a:solidFill>
                  <a:schemeClr val="tx1"/>
                </a:solidFill>
              </a:rPr>
              <a:t/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How </a:t>
            </a:r>
            <a:r>
              <a:rPr lang="en-US" sz="2800" dirty="0">
                <a:solidFill>
                  <a:schemeClr val="tx1"/>
                </a:solidFill>
              </a:rPr>
              <a:t>the health service can use food growing to deliver health outcomes </a:t>
            </a:r>
          </a:p>
        </p:txBody>
      </p:sp>
      <p:pic>
        <p:nvPicPr>
          <p:cNvPr id="4" name="Picture 2" descr="O:\GrowingHealth\PowerPointTempate\Pla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56992"/>
            <a:ext cx="3096344" cy="358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43465"/>
      </p:ext>
    </p:extLst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support food growing activities? </a:t>
            </a:r>
          </a:p>
          <a:p>
            <a:endParaRPr lang="en-US" sz="1800" b="0" dirty="0" smtClean="0">
              <a:solidFill>
                <a:srgbClr val="000000"/>
              </a:solidFill>
            </a:endParaRPr>
          </a:p>
          <a:p>
            <a:endParaRPr lang="en-US" sz="1800" b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800" b="0" dirty="0" smtClean="0">
                <a:solidFill>
                  <a:srgbClr val="000000"/>
                </a:solidFill>
              </a:rPr>
              <a:t>Positive </a:t>
            </a:r>
            <a:r>
              <a:rPr lang="en-US" sz="1800" b="0" dirty="0">
                <a:solidFill>
                  <a:srgbClr val="000000"/>
                </a:solidFill>
              </a:rPr>
              <a:t>impact on people’s health and wellbeing </a:t>
            </a:r>
            <a:endParaRPr lang="en-US" sz="1800" b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G</a:t>
            </a:r>
            <a:r>
              <a:rPr lang="en-US" sz="1800" b="0" dirty="0" smtClean="0">
                <a:solidFill>
                  <a:srgbClr val="000000"/>
                </a:solidFill>
              </a:rPr>
              <a:t>rowing </a:t>
            </a:r>
            <a:r>
              <a:rPr lang="en-US" sz="1800" b="0" dirty="0">
                <a:solidFill>
                  <a:srgbClr val="000000"/>
                </a:solidFill>
              </a:rPr>
              <a:t>body of evidence </a:t>
            </a:r>
            <a:r>
              <a:rPr lang="en-US" sz="1800" b="0" dirty="0" smtClean="0">
                <a:solidFill>
                  <a:srgbClr val="000000"/>
                </a:solidFill>
              </a:rPr>
              <a:t>supporting the benefits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C</a:t>
            </a:r>
            <a:r>
              <a:rPr lang="en-US" sz="1800" b="0" dirty="0" smtClean="0">
                <a:solidFill>
                  <a:srgbClr val="000000"/>
                </a:solidFill>
              </a:rPr>
              <a:t>an </a:t>
            </a:r>
            <a:r>
              <a:rPr lang="en-US" sz="1800" b="0" dirty="0">
                <a:solidFill>
                  <a:srgbClr val="000000"/>
                </a:solidFill>
              </a:rPr>
              <a:t>improve mental wellbeing </a:t>
            </a:r>
            <a:endParaRPr lang="en-US" sz="1800" b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H</a:t>
            </a:r>
            <a:r>
              <a:rPr lang="en-US" sz="1800" b="0" dirty="0" smtClean="0">
                <a:solidFill>
                  <a:srgbClr val="000000"/>
                </a:solidFill>
              </a:rPr>
              <a:t>elp </a:t>
            </a:r>
            <a:r>
              <a:rPr lang="en-US" sz="1800" b="0" dirty="0">
                <a:solidFill>
                  <a:srgbClr val="000000"/>
                </a:solidFill>
              </a:rPr>
              <a:t>improve physical health </a:t>
            </a:r>
            <a:endParaRPr lang="en-US" sz="1800" b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800" b="0" dirty="0" smtClean="0">
                <a:solidFill>
                  <a:srgbClr val="000000"/>
                </a:solidFill>
              </a:rPr>
              <a:t>Benefits a wide </a:t>
            </a:r>
            <a:r>
              <a:rPr lang="en-US" sz="1800" b="0" dirty="0">
                <a:solidFill>
                  <a:srgbClr val="000000"/>
                </a:solidFill>
              </a:rPr>
              <a:t>range of abilities and </a:t>
            </a:r>
            <a:r>
              <a:rPr lang="en-US" sz="1800" b="0" dirty="0" smtClean="0">
                <a:solidFill>
                  <a:srgbClr val="000000"/>
                </a:solidFill>
              </a:rPr>
              <a:t>ages</a:t>
            </a:r>
            <a:endParaRPr lang="en-US" sz="1800" b="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800" dirty="0"/>
          </a:p>
        </p:txBody>
      </p:sp>
      <p:pic>
        <p:nvPicPr>
          <p:cNvPr id="1027" name="Picture 3" descr="C:\Dropbox\Tudor Trust Gardening and Health\2nd phase\Phase 2 case studies\HCGA Case Study\Photos for Case Study\3DSC0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548984"/>
            <a:ext cx="3748083" cy="281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885655"/>
      </p:ext>
    </p:extLst>
  </p:cSld>
  <p:clrMapOvr>
    <a:masterClrMapping/>
  </p:clrMapOvr>
  <p:transition spd="med" advClick="0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288" y="333374"/>
            <a:ext cx="8497192" cy="4816867"/>
          </a:xfrm>
        </p:spPr>
        <p:txBody>
          <a:bodyPr/>
          <a:lstStyle/>
          <a:p>
            <a:r>
              <a:rPr lang="en-US" dirty="0" smtClean="0"/>
              <a:t>The benefits</a:t>
            </a:r>
            <a:endParaRPr lang="en-US" sz="1800" b="0" dirty="0" smtClean="0">
              <a:solidFill>
                <a:srgbClr val="000000"/>
              </a:solidFill>
            </a:endParaRPr>
          </a:p>
          <a:p>
            <a:endParaRPr lang="en-US" sz="1800" b="0" dirty="0" smtClean="0">
              <a:solidFill>
                <a:srgbClr val="000000"/>
              </a:solidFill>
            </a:endParaRPr>
          </a:p>
          <a:p>
            <a:endParaRPr lang="en-US" sz="1800" b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800" b="0" dirty="0" smtClean="0">
                <a:solidFill>
                  <a:srgbClr val="000000"/>
                </a:solidFill>
              </a:rPr>
              <a:t>Improve mental health </a:t>
            </a:r>
            <a:r>
              <a:rPr lang="en-US" sz="1800" b="0" dirty="0" smtClean="0">
                <a:solidFill>
                  <a:srgbClr val="000000"/>
                </a:solidFill>
              </a:rPr>
              <a:t>and </a:t>
            </a:r>
            <a:r>
              <a:rPr lang="en-US" sz="1800" b="0" dirty="0" smtClean="0">
                <a:solidFill>
                  <a:srgbClr val="000000"/>
                </a:solidFill>
              </a:rPr>
              <a:t>psychological health including reducing </a:t>
            </a:r>
            <a:r>
              <a:rPr lang="en-US" sz="1800" b="0" dirty="0">
                <a:solidFill>
                  <a:srgbClr val="000000"/>
                </a:solidFill>
              </a:rPr>
              <a:t>stress, the severity of stress and associated depression. 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Increase physical activity, burn calories and contribute to maintaining a healthy weight and reduce the risk of obesity. 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Help with rehabilitation or recovery from surgery or other medical interventions. 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Alleviate the symptoms of illnesses like dementia and Alzheimer’s disease, </a:t>
            </a:r>
            <a:r>
              <a:rPr lang="en-US" sz="1800" b="0" dirty="0" smtClean="0">
                <a:solidFill>
                  <a:srgbClr val="000000"/>
                </a:solidFill>
              </a:rPr>
              <a:t>such </a:t>
            </a:r>
            <a:r>
              <a:rPr lang="en-US" sz="1800" b="0" dirty="0">
                <a:solidFill>
                  <a:srgbClr val="000000"/>
                </a:solidFill>
              </a:rPr>
              <a:t>as agitation and aggressive </a:t>
            </a:r>
            <a:r>
              <a:rPr lang="en-US" sz="1800" b="0" dirty="0" err="1">
                <a:solidFill>
                  <a:srgbClr val="000000"/>
                </a:solidFill>
              </a:rPr>
              <a:t>behaviour</a:t>
            </a:r>
            <a:r>
              <a:rPr lang="en-US" sz="1800" b="0" dirty="0">
                <a:solidFill>
                  <a:srgbClr val="000000"/>
                </a:solidFill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Contribute to improved social interactions and community cohesion. 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Provide access to locally grown, fresh produce and help increase the </a:t>
            </a:r>
            <a:r>
              <a:rPr lang="en-US" sz="1800" b="0" dirty="0" smtClean="0">
                <a:solidFill>
                  <a:srgbClr val="000000"/>
                </a:solidFill>
              </a:rPr>
              <a:t>consumption </a:t>
            </a:r>
            <a:r>
              <a:rPr lang="en-US" sz="1800" b="0" dirty="0">
                <a:solidFill>
                  <a:srgbClr val="000000"/>
                </a:solidFill>
              </a:rPr>
              <a:t>of fruit and vegetables, as well as improving attitudes to </a:t>
            </a:r>
            <a:r>
              <a:rPr lang="en-US" sz="1800" b="0" dirty="0" smtClean="0">
                <a:solidFill>
                  <a:srgbClr val="000000"/>
                </a:solidFill>
              </a:rPr>
              <a:t/>
            </a:r>
            <a:br>
              <a:rPr lang="en-US" sz="1800" b="0" dirty="0" smtClean="0">
                <a:solidFill>
                  <a:srgbClr val="000000"/>
                </a:solidFill>
              </a:rPr>
            </a:br>
            <a:r>
              <a:rPr lang="en-US" sz="1800" b="0" dirty="0" smtClean="0">
                <a:solidFill>
                  <a:srgbClr val="000000"/>
                </a:solidFill>
              </a:rPr>
              <a:t>healthy eating</a:t>
            </a:r>
            <a:r>
              <a:rPr lang="en-US" sz="1800" b="0" dirty="0">
                <a:solidFill>
                  <a:srgbClr val="000000"/>
                </a:solidFill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Introduce a way of life to help people improve their wellbeing in the longer </a:t>
            </a:r>
            <a:r>
              <a:rPr lang="en-US" sz="1800" b="0" dirty="0" smtClean="0">
                <a:solidFill>
                  <a:srgbClr val="000000"/>
                </a:solidFill>
              </a:rPr>
              <a:t>term.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27894"/>
      </p:ext>
    </p:extLst>
  </p:cSld>
  <p:clrMapOvr>
    <a:masterClrMapping/>
  </p:clrMapOvr>
  <p:transition spd="med" advClick="0"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288" y="333375"/>
            <a:ext cx="8280400" cy="1295426"/>
          </a:xfrm>
        </p:spPr>
        <p:txBody>
          <a:bodyPr/>
          <a:lstStyle/>
          <a:p>
            <a:r>
              <a:rPr lang="en-US" dirty="0"/>
              <a:t>The public health benefits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community food growing </a:t>
            </a:r>
          </a:p>
          <a:p>
            <a:endParaRPr lang="en-US" sz="1800" b="0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20" y="1612550"/>
            <a:ext cx="3260028" cy="3318368"/>
          </a:xfrm>
          <a:prstGeom prst="rect">
            <a:avLst/>
          </a:prstGeom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395536" y="1700808"/>
            <a:ext cx="4824536" cy="34563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rgbClr val="009145"/>
                </a:solidFill>
                <a:latin typeface="Helvetica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8CC740"/>
                </a:solidFill>
                <a:latin typeface="Helvetica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 smtClean="0">
                <a:solidFill>
                  <a:srgbClr val="000000"/>
                </a:solidFill>
              </a:rPr>
              <a:t>There are </a:t>
            </a:r>
            <a:r>
              <a:rPr lang="en-US" sz="1800" b="0" dirty="0">
                <a:solidFill>
                  <a:srgbClr val="000000"/>
                </a:solidFill>
              </a:rPr>
              <a:t>many social, economic and environmental factors that impact on health. </a:t>
            </a:r>
            <a:endParaRPr lang="en-US" sz="1800" b="0" dirty="0" smtClean="0">
              <a:solidFill>
                <a:srgbClr val="000000"/>
              </a:solidFill>
            </a:endParaRPr>
          </a:p>
          <a:p>
            <a:r>
              <a:rPr lang="en-US" sz="1800" b="0" dirty="0" smtClean="0">
                <a:solidFill>
                  <a:srgbClr val="000000"/>
                </a:solidFill>
              </a:rPr>
              <a:t>Community </a:t>
            </a:r>
            <a:r>
              <a:rPr lang="en-US" sz="1800" b="0" dirty="0">
                <a:solidFill>
                  <a:srgbClr val="000000"/>
                </a:solidFill>
              </a:rPr>
              <a:t>food growing projects can have positive benefits on </a:t>
            </a:r>
            <a:r>
              <a:rPr lang="en-US" sz="1800" b="0" dirty="0" smtClean="0">
                <a:solidFill>
                  <a:srgbClr val="000000"/>
                </a:solidFill>
              </a:rPr>
              <a:t>these.</a:t>
            </a:r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4941168"/>
            <a:ext cx="1944216" cy="43204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en-GB" sz="800" dirty="0" smtClean="0">
                <a:latin typeface="Arial"/>
                <a:cs typeface="Arial"/>
              </a:rPr>
              <a:t>Barton</a:t>
            </a:r>
            <a:r>
              <a:rPr lang="en-GB" sz="800" dirty="0">
                <a:latin typeface="Arial"/>
                <a:cs typeface="Arial"/>
              </a:rPr>
              <a:t>, H. and Grant, M. (2006)</a:t>
            </a:r>
            <a:r>
              <a:rPr lang="en-US" sz="800" dirty="0">
                <a:latin typeface="Arial"/>
                <a:cs typeface="Arial"/>
              </a:rPr>
              <a:t> </a:t>
            </a:r>
            <a:endParaRPr lang="en-US" sz="3600" b="1" dirty="0" smtClean="0">
              <a:solidFill>
                <a:srgbClr val="00914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5403264"/>
      </p:ext>
    </p:extLst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288" y="333375"/>
            <a:ext cx="8280400" cy="1295426"/>
          </a:xfrm>
        </p:spPr>
        <p:txBody>
          <a:bodyPr/>
          <a:lstStyle/>
          <a:p>
            <a:r>
              <a:rPr lang="en-US" dirty="0" smtClean="0"/>
              <a:t>Food growing and the </a:t>
            </a:r>
            <a:br>
              <a:rPr lang="en-US" dirty="0" smtClean="0"/>
            </a:br>
            <a:r>
              <a:rPr lang="en-US" dirty="0" smtClean="0"/>
              <a:t>determinants of health</a:t>
            </a:r>
            <a:endParaRPr lang="en-US" sz="1800" b="0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20" y="1612550"/>
            <a:ext cx="3260028" cy="3318368"/>
          </a:xfrm>
          <a:prstGeom prst="rect">
            <a:avLst/>
          </a:prstGeom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395536" y="1700808"/>
            <a:ext cx="5040560" cy="34563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rgbClr val="009145"/>
                </a:solidFill>
                <a:latin typeface="Helvetica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8CC740"/>
                </a:solidFill>
                <a:latin typeface="Helvetica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</a:rPr>
              <a:t>Individual </a:t>
            </a:r>
            <a:r>
              <a:rPr lang="en-US" sz="1600" dirty="0">
                <a:solidFill>
                  <a:srgbClr val="000000"/>
                </a:solidFill>
              </a:rPr>
              <a:t>lifestyle: </a:t>
            </a:r>
            <a:r>
              <a:rPr lang="en-US" sz="1600" b="0" dirty="0">
                <a:solidFill>
                  <a:srgbClr val="000000"/>
                </a:solidFill>
              </a:rPr>
              <a:t>supports a healthy lifestyle with regular outdoor activity and contact with nature which helps improve physical and mental health. Provides access to healthy, affordable, locally grown food.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Social and community: </a:t>
            </a:r>
            <a:r>
              <a:rPr lang="en-US" sz="1600" b="0" dirty="0">
                <a:solidFill>
                  <a:srgbClr val="000000"/>
                </a:solidFill>
              </a:rPr>
              <a:t>engages the community and enhances mechanisms for getting people involved in things that matter to them.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Activities:</a:t>
            </a:r>
            <a:r>
              <a:rPr lang="en-US" sz="1600" b="0" dirty="0">
                <a:solidFill>
                  <a:srgbClr val="000000"/>
                </a:solidFill>
              </a:rPr>
              <a:t> promotes health and wellbeing as well as an opportunity for learning new skills.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Built environment: </a:t>
            </a:r>
            <a:r>
              <a:rPr lang="en-US" sz="1600" b="0" dirty="0">
                <a:solidFill>
                  <a:srgbClr val="000000"/>
                </a:solidFill>
              </a:rPr>
              <a:t>physical exercise is designed into the local area.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Natural environmental factors: </a:t>
            </a:r>
            <a:r>
              <a:rPr lang="en-US" sz="1600" b="0" dirty="0">
                <a:solidFill>
                  <a:srgbClr val="000000"/>
                </a:solidFill>
              </a:rPr>
              <a:t>enhances the natural environment and </a:t>
            </a:r>
            <a:r>
              <a:rPr lang="en-US" sz="1600" b="0" dirty="0" smtClean="0">
                <a:solidFill>
                  <a:srgbClr val="000000"/>
                </a:solidFill>
              </a:rPr>
              <a:t>engages </a:t>
            </a:r>
            <a:r>
              <a:rPr lang="en-US" sz="1600" b="0" dirty="0">
                <a:solidFill>
                  <a:srgbClr val="000000"/>
                </a:solidFill>
              </a:rPr>
              <a:t>people with nature. </a:t>
            </a:r>
          </a:p>
          <a:p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4941168"/>
            <a:ext cx="1944216" cy="43204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en-GB" sz="800" dirty="0" smtClean="0">
                <a:latin typeface="Arial"/>
                <a:cs typeface="Arial"/>
              </a:rPr>
              <a:t>Barton</a:t>
            </a:r>
            <a:r>
              <a:rPr lang="en-GB" sz="800" dirty="0">
                <a:latin typeface="Arial"/>
                <a:cs typeface="Arial"/>
              </a:rPr>
              <a:t>, H. and Grant, M. (2006)</a:t>
            </a:r>
            <a:r>
              <a:rPr lang="en-US" sz="800" dirty="0">
                <a:latin typeface="Arial"/>
                <a:cs typeface="Arial"/>
              </a:rPr>
              <a:t> </a:t>
            </a:r>
            <a:endParaRPr lang="en-US" sz="3600" b="1" dirty="0" smtClean="0">
              <a:solidFill>
                <a:srgbClr val="00914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191807"/>
      </p:ext>
    </p:extLst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br>
              <a:rPr lang="en-US" dirty="0" smtClean="0"/>
            </a:br>
            <a:r>
              <a:rPr lang="en-US" dirty="0" smtClean="0"/>
              <a:t>Public health commissioned </a:t>
            </a:r>
            <a:r>
              <a:rPr lang="en-US" dirty="0"/>
              <a:t>project </a:t>
            </a:r>
            <a:endParaRPr lang="en-US" dirty="0" smtClean="0"/>
          </a:p>
          <a:p>
            <a:endParaRPr lang="en-US" sz="1800" b="0" dirty="0" smtClean="0">
              <a:solidFill>
                <a:schemeClr val="tx1"/>
              </a:solidFill>
            </a:endParaRPr>
          </a:p>
          <a:p>
            <a:r>
              <a:rPr lang="en-US" sz="2000" dirty="0" smtClean="0"/>
              <a:t>Gardening </a:t>
            </a:r>
            <a:r>
              <a:rPr lang="en-US" sz="2000" dirty="0"/>
              <a:t>for Health (G4H</a:t>
            </a:r>
            <a:r>
              <a:rPr lang="en-US" sz="2000" dirty="0" smtClean="0"/>
              <a:t>), Bradford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C</a:t>
            </a:r>
            <a:r>
              <a:rPr lang="en-US" sz="1800" b="0" dirty="0" smtClean="0">
                <a:solidFill>
                  <a:schemeClr val="tx1"/>
                </a:solidFill>
              </a:rPr>
              <a:t>ommissioned </a:t>
            </a:r>
            <a:r>
              <a:rPr lang="en-US" sz="1800" b="0" dirty="0">
                <a:solidFill>
                  <a:schemeClr val="tx1"/>
                </a:solidFill>
              </a:rPr>
              <a:t>by Public </a:t>
            </a:r>
            <a:r>
              <a:rPr lang="en-US" sz="1800" b="0" dirty="0" smtClean="0">
                <a:solidFill>
                  <a:schemeClr val="tx1"/>
                </a:solidFill>
              </a:rPr>
              <a:t>Health </a:t>
            </a:r>
            <a:r>
              <a:rPr lang="en-US" sz="1800" b="0" dirty="0" smtClean="0">
                <a:solidFill>
                  <a:schemeClr val="tx1"/>
                </a:solidFill>
              </a:rPr>
              <a:t/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(</a:t>
            </a:r>
            <a:r>
              <a:rPr lang="en-US" sz="1800" b="0" dirty="0">
                <a:solidFill>
                  <a:schemeClr val="tx1"/>
                </a:solidFill>
              </a:rPr>
              <a:t>part of Bradford Metropolitan District Council)</a:t>
            </a:r>
            <a:r>
              <a:rPr lang="en-US" sz="1800" b="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Aims </a:t>
            </a:r>
            <a:r>
              <a:rPr lang="en-US" sz="1800" b="0" dirty="0">
                <a:solidFill>
                  <a:schemeClr val="tx1"/>
                </a:solidFill>
              </a:rPr>
              <a:t>to reduce </a:t>
            </a:r>
            <a:r>
              <a:rPr lang="en-US" sz="1800" b="0" dirty="0" smtClean="0">
                <a:solidFill>
                  <a:schemeClr val="tx1"/>
                </a:solidFill>
              </a:rPr>
              <a:t>health </a:t>
            </a:r>
            <a:r>
              <a:rPr lang="en-US" sz="1800" b="0" dirty="0">
                <a:solidFill>
                  <a:schemeClr val="tx1"/>
                </a:solidFill>
              </a:rPr>
              <a:t>inequalities by encouraging </a:t>
            </a:r>
            <a:r>
              <a:rPr lang="en-US" sz="1800" b="0" dirty="0" smtClean="0">
                <a:solidFill>
                  <a:schemeClr val="tx1"/>
                </a:solidFill>
              </a:rPr>
              <a:t/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food </a:t>
            </a:r>
            <a:r>
              <a:rPr lang="en-US" sz="1800" b="0" dirty="0">
                <a:solidFill>
                  <a:schemeClr val="tx1"/>
                </a:solidFill>
              </a:rPr>
              <a:t>growing and healthy eating particularly among </a:t>
            </a:r>
            <a:r>
              <a:rPr lang="en-US" sz="1800" b="0" dirty="0" smtClean="0">
                <a:solidFill>
                  <a:schemeClr val="tx1"/>
                </a:solidFill>
              </a:rPr>
              <a:t/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residents </a:t>
            </a:r>
            <a:r>
              <a:rPr lang="en-US" sz="1800" b="0" dirty="0">
                <a:solidFill>
                  <a:schemeClr val="tx1"/>
                </a:solidFill>
              </a:rPr>
              <a:t>from high risk </a:t>
            </a:r>
            <a:r>
              <a:rPr lang="en-US" sz="1800" b="0" dirty="0" smtClean="0">
                <a:solidFill>
                  <a:schemeClr val="tx1"/>
                </a:solidFill>
              </a:rPr>
              <a:t>or </a:t>
            </a:r>
            <a:r>
              <a:rPr lang="en-US" sz="1800" b="0" dirty="0">
                <a:solidFill>
                  <a:schemeClr val="tx1"/>
                </a:solidFill>
              </a:rPr>
              <a:t>‘hard to reach’ groups. 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x16 regular </a:t>
            </a:r>
            <a:r>
              <a:rPr lang="en-US" sz="1800" b="0" dirty="0">
                <a:solidFill>
                  <a:schemeClr val="tx1"/>
                </a:solidFill>
              </a:rPr>
              <a:t>groups in all kinds of locations </a:t>
            </a:r>
            <a:r>
              <a:rPr lang="en-US" sz="1800" b="0" dirty="0" smtClean="0">
                <a:solidFill>
                  <a:schemeClr val="tx1"/>
                </a:solidFill>
              </a:rPr>
              <a:t/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and </a:t>
            </a:r>
            <a:r>
              <a:rPr lang="en-US" sz="1800" b="0" dirty="0">
                <a:solidFill>
                  <a:schemeClr val="tx1"/>
                </a:solidFill>
              </a:rPr>
              <a:t>participants can </a:t>
            </a:r>
            <a:r>
              <a:rPr lang="en-US" sz="1800" b="0" dirty="0" smtClean="0">
                <a:solidFill>
                  <a:schemeClr val="tx1"/>
                </a:solidFill>
              </a:rPr>
              <a:t>self refer.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Particular </a:t>
            </a:r>
            <a:r>
              <a:rPr lang="en-US" sz="1800" b="0" dirty="0">
                <a:solidFill>
                  <a:schemeClr val="tx1"/>
                </a:solidFill>
              </a:rPr>
              <a:t>groups are targeted directly, </a:t>
            </a:r>
            <a:r>
              <a:rPr lang="en-US" sz="1800" b="0" dirty="0" err="1" smtClean="0">
                <a:solidFill>
                  <a:schemeClr val="tx1"/>
                </a:solidFill>
              </a:rPr>
              <a:t>eg</a:t>
            </a:r>
            <a:r>
              <a:rPr lang="en-US" sz="1800" b="0" dirty="0" smtClean="0">
                <a:solidFill>
                  <a:schemeClr val="tx1"/>
                </a:solidFill>
              </a:rPr>
              <a:t> school </a:t>
            </a:r>
            <a:r>
              <a:rPr lang="en-US" sz="1800" b="0" dirty="0" smtClean="0">
                <a:solidFill>
                  <a:schemeClr val="tx1"/>
                </a:solidFill>
              </a:rPr>
              <a:t/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children</a:t>
            </a:r>
            <a:r>
              <a:rPr lang="en-US" sz="1800" b="0" dirty="0">
                <a:solidFill>
                  <a:schemeClr val="tx1"/>
                </a:solidFill>
              </a:rPr>
              <a:t>, refugees/asylum seekers, patients in </a:t>
            </a:r>
            <a:r>
              <a:rPr lang="en-US" sz="1800" b="0" dirty="0" smtClean="0">
                <a:solidFill>
                  <a:schemeClr val="tx1"/>
                </a:solidFill>
              </a:rPr>
              <a:t/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mental </a:t>
            </a:r>
            <a:r>
              <a:rPr lang="en-US" sz="1800" b="0" dirty="0">
                <a:solidFill>
                  <a:schemeClr val="tx1"/>
                </a:solidFill>
              </a:rPr>
              <a:t>health units. </a:t>
            </a:r>
          </a:p>
          <a:p>
            <a:r>
              <a:rPr lang="en-US" sz="1800" b="0" dirty="0" smtClean="0">
                <a:solidFill>
                  <a:schemeClr val="tx1"/>
                </a:solidFill>
              </a:rPr>
              <a:t>. </a:t>
            </a:r>
            <a:endParaRPr lang="en-US" sz="1800" b="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ropbox\Tudor Trust Gardening and Health\2nd phase\Phase 2 case studies\bradford pic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65385"/>
            <a:ext cx="2701231" cy="40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92244"/>
      </p:ext>
    </p:extLst>
  </p:cSld>
  <p:clrMapOvr>
    <a:masterClrMapping/>
  </p:clrMapOvr>
  <p:transition spd="med" advClick="0"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r>
              <a:rPr lang="en-US" dirty="0"/>
              <a:t>NHS commissioned service </a:t>
            </a:r>
          </a:p>
          <a:p>
            <a:endParaRPr lang="en-US" sz="1800" dirty="0" smtClean="0"/>
          </a:p>
          <a:p>
            <a:r>
              <a:rPr lang="en-US" sz="2000" dirty="0" smtClean="0"/>
              <a:t>Sydenham Garden, London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C</a:t>
            </a:r>
            <a:r>
              <a:rPr lang="en-US" sz="1800" b="0" dirty="0" smtClean="0">
                <a:solidFill>
                  <a:srgbClr val="000000"/>
                </a:solidFill>
              </a:rPr>
              <a:t>ommissioned </a:t>
            </a:r>
            <a:r>
              <a:rPr lang="en-US" sz="1800" b="0" dirty="0">
                <a:solidFill>
                  <a:srgbClr val="000000"/>
                </a:solidFill>
              </a:rPr>
              <a:t>by </a:t>
            </a:r>
            <a:r>
              <a:rPr lang="en-US" sz="1800" b="0" dirty="0" err="1">
                <a:solidFill>
                  <a:srgbClr val="000000"/>
                </a:solidFill>
              </a:rPr>
              <a:t>Lewisham</a:t>
            </a:r>
            <a:r>
              <a:rPr lang="en-US" sz="1800" b="0" dirty="0">
                <a:solidFill>
                  <a:srgbClr val="000000"/>
                </a:solidFill>
              </a:rPr>
              <a:t> Clinical Commissioning </a:t>
            </a:r>
            <a:r>
              <a:rPr lang="en-US" sz="1800" b="0" dirty="0" smtClean="0">
                <a:solidFill>
                  <a:srgbClr val="000000"/>
                </a:solidFill>
              </a:rPr>
              <a:t>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P</a:t>
            </a:r>
            <a:r>
              <a:rPr lang="en-US" sz="1800" b="0" dirty="0" smtClean="0">
                <a:solidFill>
                  <a:srgbClr val="000000"/>
                </a:solidFill>
              </a:rPr>
              <a:t>rovide </a:t>
            </a:r>
            <a:r>
              <a:rPr lang="en-US" sz="1800" b="0" dirty="0">
                <a:solidFill>
                  <a:srgbClr val="000000"/>
                </a:solidFill>
              </a:rPr>
              <a:t>garden sessions for </a:t>
            </a:r>
            <a:r>
              <a:rPr lang="en-US" sz="1800" b="0" dirty="0" smtClean="0">
                <a:solidFill>
                  <a:srgbClr val="000000"/>
                </a:solidFill>
              </a:rPr>
              <a:t>adults </a:t>
            </a:r>
            <a:r>
              <a:rPr lang="en-US" sz="1800" b="0" dirty="0">
                <a:solidFill>
                  <a:srgbClr val="000000"/>
                </a:solidFill>
              </a:rPr>
              <a:t>experiencing mental ill health </a:t>
            </a:r>
            <a:r>
              <a:rPr lang="en-US" sz="1800" b="0" dirty="0" smtClean="0">
                <a:solidFill>
                  <a:srgbClr val="000000"/>
                </a:solidFill>
              </a:rPr>
              <a:t>and people </a:t>
            </a:r>
            <a:r>
              <a:rPr lang="en-US" sz="1800" b="0" dirty="0">
                <a:solidFill>
                  <a:srgbClr val="000000"/>
                </a:solidFill>
              </a:rPr>
              <a:t>with early stage dementia. </a:t>
            </a:r>
            <a:endParaRPr lang="en-US" sz="1800" b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A</a:t>
            </a:r>
            <a:r>
              <a:rPr lang="en-US" sz="1800" b="0" dirty="0" smtClean="0">
                <a:solidFill>
                  <a:srgbClr val="000000"/>
                </a:solidFill>
              </a:rPr>
              <a:t>n </a:t>
            </a:r>
            <a:r>
              <a:rPr lang="en-US" sz="1800" b="0" dirty="0">
                <a:solidFill>
                  <a:srgbClr val="000000"/>
                </a:solidFill>
              </a:rPr>
              <a:t>established health </a:t>
            </a:r>
            <a:r>
              <a:rPr lang="en-US" sz="1800" b="0" dirty="0" smtClean="0">
                <a:solidFill>
                  <a:srgbClr val="000000"/>
                </a:solidFill>
              </a:rPr>
              <a:t>professional </a:t>
            </a:r>
            <a:br>
              <a:rPr lang="en-US" sz="1800" b="0" dirty="0" smtClean="0">
                <a:solidFill>
                  <a:srgbClr val="000000"/>
                </a:solidFill>
              </a:rPr>
            </a:br>
            <a:r>
              <a:rPr lang="en-US" sz="1800" b="0" dirty="0" smtClean="0">
                <a:solidFill>
                  <a:srgbClr val="000000"/>
                </a:solidFill>
              </a:rPr>
              <a:t>referral network.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S</a:t>
            </a:r>
            <a:r>
              <a:rPr lang="en-US" sz="1800" b="0" dirty="0" smtClean="0">
                <a:solidFill>
                  <a:srgbClr val="000000"/>
                </a:solidFill>
              </a:rPr>
              <a:t>ervices </a:t>
            </a:r>
            <a:r>
              <a:rPr lang="en-US" sz="1800" b="0" dirty="0">
                <a:solidFill>
                  <a:srgbClr val="000000"/>
                </a:solidFill>
              </a:rPr>
              <a:t>fit with local need and the </a:t>
            </a:r>
            <a:r>
              <a:rPr lang="en-US" sz="1800" b="0" dirty="0" smtClean="0">
                <a:solidFill>
                  <a:srgbClr val="000000"/>
                </a:solidFill>
              </a:rPr>
              <a:t/>
            </a:r>
            <a:br>
              <a:rPr lang="en-US" sz="1800" b="0" dirty="0" smtClean="0">
                <a:solidFill>
                  <a:srgbClr val="000000"/>
                </a:solidFill>
              </a:rPr>
            </a:br>
            <a:r>
              <a:rPr lang="en-US" sz="1800" b="0" dirty="0" smtClean="0">
                <a:solidFill>
                  <a:srgbClr val="000000"/>
                </a:solidFill>
              </a:rPr>
              <a:t>Joint </a:t>
            </a:r>
            <a:r>
              <a:rPr lang="en-US" sz="1800" b="0" dirty="0" smtClean="0">
                <a:solidFill>
                  <a:srgbClr val="000000"/>
                </a:solidFill>
              </a:rPr>
              <a:t>Strategic Needs </a:t>
            </a:r>
            <a:r>
              <a:rPr lang="en-US" sz="1800" b="0" dirty="0">
                <a:solidFill>
                  <a:srgbClr val="000000"/>
                </a:solidFill>
              </a:rPr>
              <a:t>Assessment </a:t>
            </a:r>
            <a:r>
              <a:rPr lang="en-US" sz="1800" b="0" dirty="0" smtClean="0">
                <a:solidFill>
                  <a:srgbClr val="000000"/>
                </a:solidFill>
              </a:rPr>
              <a:t/>
            </a:r>
            <a:br>
              <a:rPr lang="en-US" sz="1800" b="0" dirty="0" smtClean="0">
                <a:solidFill>
                  <a:srgbClr val="000000"/>
                </a:solidFill>
              </a:rPr>
            </a:br>
            <a:r>
              <a:rPr lang="en-US" sz="1800" b="0" dirty="0" smtClean="0">
                <a:solidFill>
                  <a:srgbClr val="000000"/>
                </a:solidFill>
              </a:rPr>
              <a:t>as </a:t>
            </a:r>
            <a:r>
              <a:rPr lang="en-US" sz="1800" b="0" dirty="0">
                <a:solidFill>
                  <a:srgbClr val="000000"/>
                </a:solidFill>
              </a:rPr>
              <a:t>the prevalence of mental illness </a:t>
            </a:r>
            <a:r>
              <a:rPr lang="en-US" sz="1800" b="0" dirty="0" smtClean="0">
                <a:solidFill>
                  <a:srgbClr val="000000"/>
                </a:solidFill>
              </a:rPr>
              <a:t/>
            </a:r>
            <a:br>
              <a:rPr lang="en-US" sz="1800" b="0" dirty="0" smtClean="0">
                <a:solidFill>
                  <a:srgbClr val="000000"/>
                </a:solidFill>
              </a:rPr>
            </a:br>
            <a:r>
              <a:rPr lang="en-US" sz="1800" b="0" dirty="0" smtClean="0">
                <a:solidFill>
                  <a:srgbClr val="000000"/>
                </a:solidFill>
              </a:rPr>
              <a:t>is </a:t>
            </a:r>
            <a:r>
              <a:rPr lang="en-US" sz="1800" b="0" dirty="0">
                <a:solidFill>
                  <a:srgbClr val="000000"/>
                </a:solidFill>
              </a:rPr>
              <a:t>higher in </a:t>
            </a:r>
            <a:r>
              <a:rPr lang="en-US" sz="1800" b="0" dirty="0" err="1">
                <a:solidFill>
                  <a:srgbClr val="000000"/>
                </a:solidFill>
              </a:rPr>
              <a:t>Lewisham</a:t>
            </a:r>
            <a:r>
              <a:rPr lang="en-US" sz="1800" b="0" dirty="0">
                <a:solidFill>
                  <a:srgbClr val="000000"/>
                </a:solidFill>
              </a:rPr>
              <a:t> compared to </a:t>
            </a:r>
            <a:r>
              <a:rPr lang="en-US" sz="1800" b="0" dirty="0" smtClean="0">
                <a:solidFill>
                  <a:srgbClr val="000000"/>
                </a:solidFill>
              </a:rPr>
              <a:t/>
            </a:r>
            <a:br>
              <a:rPr lang="en-US" sz="1800" b="0" dirty="0" smtClean="0">
                <a:solidFill>
                  <a:srgbClr val="000000"/>
                </a:solidFill>
              </a:rPr>
            </a:br>
            <a:r>
              <a:rPr lang="en-US" sz="1800" b="0" dirty="0" smtClean="0">
                <a:solidFill>
                  <a:srgbClr val="000000"/>
                </a:solidFill>
              </a:rPr>
              <a:t>the </a:t>
            </a:r>
            <a:r>
              <a:rPr lang="en-US" sz="1800" b="0" dirty="0">
                <a:solidFill>
                  <a:srgbClr val="000000"/>
                </a:solidFill>
              </a:rPr>
              <a:t>rest of England and </a:t>
            </a:r>
            <a:r>
              <a:rPr lang="en-US" sz="1800" b="0" dirty="0" smtClean="0">
                <a:solidFill>
                  <a:srgbClr val="000000"/>
                </a:solidFill>
              </a:rPr>
              <a:t>most of London</a:t>
            </a:r>
            <a:r>
              <a:rPr lang="en-US" sz="1800" b="0" dirty="0">
                <a:solidFill>
                  <a:srgbClr val="000000"/>
                </a:solidFill>
              </a:rPr>
              <a:t>. </a:t>
            </a:r>
            <a:endParaRPr lang="en-US" sz="1800" b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0000"/>
                </a:solidFill>
              </a:rPr>
              <a:t>Poor m</a:t>
            </a:r>
            <a:r>
              <a:rPr lang="en-US" sz="1800" b="0" dirty="0" smtClean="0">
                <a:solidFill>
                  <a:srgbClr val="000000"/>
                </a:solidFill>
              </a:rPr>
              <a:t>ental </a:t>
            </a:r>
            <a:r>
              <a:rPr lang="en-US" sz="1800" b="0" dirty="0">
                <a:solidFill>
                  <a:srgbClr val="000000"/>
                </a:solidFill>
              </a:rPr>
              <a:t>health </a:t>
            </a:r>
            <a:r>
              <a:rPr lang="en-US" sz="1800" b="0" dirty="0" smtClean="0">
                <a:solidFill>
                  <a:srgbClr val="000000"/>
                </a:solidFill>
              </a:rPr>
              <a:t>has </a:t>
            </a:r>
            <a:r>
              <a:rPr lang="en-US" sz="1800" b="0" dirty="0">
                <a:solidFill>
                  <a:srgbClr val="000000"/>
                </a:solidFill>
              </a:rPr>
              <a:t>a great social </a:t>
            </a:r>
            <a:r>
              <a:rPr lang="en-US" sz="1800" b="0" dirty="0" smtClean="0">
                <a:solidFill>
                  <a:srgbClr val="000000"/>
                </a:solidFill>
              </a:rPr>
              <a:t/>
            </a:r>
            <a:br>
              <a:rPr lang="en-US" sz="1800" b="0" dirty="0" smtClean="0">
                <a:solidFill>
                  <a:srgbClr val="000000"/>
                </a:solidFill>
              </a:rPr>
            </a:br>
            <a:r>
              <a:rPr lang="en-US" sz="1800" b="0" dirty="0" smtClean="0">
                <a:solidFill>
                  <a:srgbClr val="000000"/>
                </a:solidFill>
              </a:rPr>
              <a:t>and </a:t>
            </a:r>
            <a:r>
              <a:rPr lang="en-US" sz="1800" b="0" dirty="0">
                <a:solidFill>
                  <a:srgbClr val="000000"/>
                </a:solidFill>
              </a:rPr>
              <a:t>economic impact as well as leading </a:t>
            </a:r>
            <a:r>
              <a:rPr lang="en-US" sz="1800" b="0" dirty="0" smtClean="0">
                <a:solidFill>
                  <a:srgbClr val="000000"/>
                </a:solidFill>
              </a:rPr>
              <a:t/>
            </a:r>
            <a:br>
              <a:rPr lang="en-US" sz="1800" b="0" dirty="0" smtClean="0">
                <a:solidFill>
                  <a:srgbClr val="000000"/>
                </a:solidFill>
              </a:rPr>
            </a:br>
            <a:r>
              <a:rPr lang="en-US" sz="1800" b="0" dirty="0" smtClean="0">
                <a:solidFill>
                  <a:srgbClr val="000000"/>
                </a:solidFill>
              </a:rPr>
              <a:t>to </a:t>
            </a:r>
            <a:r>
              <a:rPr lang="en-US" sz="1800" b="0" dirty="0">
                <a:solidFill>
                  <a:srgbClr val="000000"/>
                </a:solidFill>
              </a:rPr>
              <a:t>range of negative health outcomes. </a:t>
            </a:r>
            <a:endParaRPr lang="en-US" sz="1800" dirty="0"/>
          </a:p>
        </p:txBody>
      </p:sp>
      <p:pic>
        <p:nvPicPr>
          <p:cNvPr id="3074" name="Picture 2" descr="https://photos-5.dropbox.com/t/2/AADfkO_1KMU3BheHzBjwHvsPCgf4_kYSe-1zkqZh5qOI_w/12/10226624/jpeg/32x32/1/1453150800/0/2/170.JPG/EIXe_IUDGBggBygH/qCssEj-wzauLwSKOIbHe95oHKTe4xrc3JCw4iPg8RPs%2CXoItTp4NH4mASkWTOB20qbjTuO0uOz76DJeFqEuLbDs?size_mode=3&amp;size=1280x9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00" y="2766646"/>
            <a:ext cx="4090059" cy="270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95771"/>
      </p:ext>
    </p:extLst>
  </p:cSld>
  <p:clrMapOvr>
    <a:masterClrMapping/>
  </p:clrMapOvr>
  <p:transition spd="med" advClick="0"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How the health service can work </a:t>
            </a:r>
            <a:r>
              <a:rPr lang="en-US" dirty="0"/>
              <a:t>with food growing projects? </a:t>
            </a:r>
          </a:p>
          <a:p>
            <a:endParaRPr lang="en-US" sz="1400" b="0" dirty="0" smtClean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Investing and supporting this work results in </a:t>
            </a:r>
            <a:r>
              <a:rPr lang="en-US" sz="1800" dirty="0" smtClean="0">
                <a:solidFill>
                  <a:schemeClr val="tx1"/>
                </a:solidFill>
              </a:rPr>
              <a:t>an effective </a:t>
            </a:r>
            <a:r>
              <a:rPr lang="en-US" sz="1800" dirty="0">
                <a:solidFill>
                  <a:schemeClr val="tx1"/>
                </a:solidFill>
              </a:rPr>
              <a:t>way to improve health as well as prevent ill health. 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Examples of how this has worked include: 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Commissioning community food growing projects to deliver health outcomes. 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Supporting the setting up or development </a:t>
            </a:r>
            <a:r>
              <a:rPr lang="en-US" sz="1800" b="0" dirty="0" smtClean="0">
                <a:solidFill>
                  <a:schemeClr val="tx1"/>
                </a:solidFill>
              </a:rPr>
              <a:t/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of </a:t>
            </a:r>
            <a:r>
              <a:rPr lang="en-US" sz="1800" b="0" dirty="0">
                <a:solidFill>
                  <a:schemeClr val="tx1"/>
                </a:solidFill>
              </a:rPr>
              <a:t>projects, including funding. 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Providing access to land and other </a:t>
            </a:r>
            <a:r>
              <a:rPr lang="en-US" sz="1800" b="0" dirty="0" smtClean="0">
                <a:solidFill>
                  <a:schemeClr val="tx1"/>
                </a:solidFill>
              </a:rPr>
              <a:t/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resources </a:t>
            </a:r>
            <a:r>
              <a:rPr lang="en-US" sz="1800" b="0" dirty="0">
                <a:solidFill>
                  <a:schemeClr val="tx1"/>
                </a:solidFill>
              </a:rPr>
              <a:t>such as staff support. 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Encouraging and putting in place referral </a:t>
            </a:r>
            <a:r>
              <a:rPr lang="en-US" sz="1800" b="0" dirty="0" smtClean="0">
                <a:solidFill>
                  <a:schemeClr val="tx1"/>
                </a:solidFill>
              </a:rPr>
              <a:t/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systems </a:t>
            </a:r>
            <a:r>
              <a:rPr lang="en-US" sz="1800" b="0" dirty="0">
                <a:solidFill>
                  <a:schemeClr val="tx1"/>
                </a:solidFill>
              </a:rPr>
              <a:t>e.g. social prescribing. 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Training on using food growing for health </a:t>
            </a:r>
            <a:r>
              <a:rPr lang="en-US" sz="1800" b="0" dirty="0" smtClean="0">
                <a:solidFill>
                  <a:schemeClr val="tx1"/>
                </a:solidFill>
              </a:rPr>
              <a:t/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professionals </a:t>
            </a:r>
            <a:r>
              <a:rPr lang="en-US" sz="1800" b="0" dirty="0">
                <a:solidFill>
                  <a:schemeClr val="tx1"/>
                </a:solidFill>
              </a:rPr>
              <a:t>as part of NHS staff </a:t>
            </a:r>
            <a:r>
              <a:rPr lang="en-US" sz="1800" b="0" dirty="0" smtClean="0">
                <a:solidFill>
                  <a:schemeClr val="tx1"/>
                </a:solidFill>
              </a:rPr>
              <a:t>skills 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and </a:t>
            </a:r>
            <a:r>
              <a:rPr lang="en-US" sz="1800" b="0" dirty="0">
                <a:solidFill>
                  <a:schemeClr val="tx1"/>
                </a:solidFill>
              </a:rPr>
              <a:t>continuing professional development. </a:t>
            </a:r>
          </a:p>
        </p:txBody>
      </p:sp>
      <p:pic>
        <p:nvPicPr>
          <p:cNvPr id="4098" name="Picture 2" descr="https://photos-5.dropbox.com/t/2/AADLyt_QfUXH9AQaR8ymVFW75k2iiCIVtPSKVWb2vyjOpg/12/10226624/jpeg/32x32/1/1453150800/0/2/IMG_6745(1).jpg/EIXe_IUDGBggBygH/K6QaYMeylQPTIi16pZ5P86zVDMFN29UrWqbdxKbdi0c?size_mode=3&amp;size=1280x9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879" y="2996952"/>
            <a:ext cx="3759609" cy="250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85249"/>
      </p:ext>
    </p:extLst>
  </p:cSld>
  <p:clrMapOvr>
    <a:masterClrMapping/>
  </p:clrMapOvr>
  <p:transition spd="med" advClick="0" advTm="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ropbox\Gardens for Life Final Report\Photos\LATEST photos to use in report\OSCA planted up June 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 txBox="1">
            <a:spLocks noGrp="1"/>
          </p:cNvSpPr>
          <p:nvPr>
            <p:ph type="body" sz="quarter" idx="10"/>
          </p:nvPr>
        </p:nvSpPr>
        <p:spPr>
          <a:xfrm>
            <a:off x="395288" y="404664"/>
            <a:ext cx="8280400" cy="474557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Need more info?</a:t>
            </a:r>
          </a:p>
          <a:p>
            <a:endParaRPr lang="en-US" sz="2400" b="0" dirty="0">
              <a:solidFill>
                <a:schemeClr val="bg1"/>
              </a:solidFill>
            </a:endParaRPr>
          </a:p>
          <a:p>
            <a:endParaRPr lang="en-US" sz="2400" b="0" dirty="0">
              <a:solidFill>
                <a:schemeClr val="bg1"/>
              </a:solidFill>
            </a:endParaRPr>
          </a:p>
          <a:p>
            <a:endParaRPr lang="en-US" sz="2400" b="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Visit </a:t>
            </a:r>
            <a:r>
              <a:rPr lang="en-US" sz="2800" dirty="0" err="1">
                <a:solidFill>
                  <a:schemeClr val="bg1"/>
                </a:solidFill>
              </a:rPr>
              <a:t>www.growinghealth.info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90541"/>
      </p:ext>
    </p:extLst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H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sz="3600" b="1" dirty="0" smtClean="0">
            <a:solidFill>
              <a:srgbClr val="009145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H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sz="3600" b="1" dirty="0" smtClean="0">
            <a:solidFill>
              <a:srgbClr val="009145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H Tex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401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GH Master</vt:lpstr>
      <vt:lpstr>GH Title</vt:lpstr>
      <vt:lpstr>GH Text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GavinDupee</dc:creator>
  <cp:lastModifiedBy>Maria</cp:lastModifiedBy>
  <cp:revision>72</cp:revision>
  <cp:lastPrinted>2014-04-01T12:14:53Z</cp:lastPrinted>
  <dcterms:created xsi:type="dcterms:W3CDTF">2014-03-25T13:26:16Z</dcterms:created>
  <dcterms:modified xsi:type="dcterms:W3CDTF">2016-01-18T17:10:30Z</dcterms:modified>
</cp:coreProperties>
</file>