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itBYcEpY+b3hKFtUTBNVWOHUDZ2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efugeecouncil.org.uk/latest/news/asylum-applications-fall-in-2020-as-the-backlog-of-cases-awaiting-a-decision-reaches-a-new-high/"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673545/Report_on_review_of_cash_allowance_paid_to_asylum_seekers_-_2017_-_final.._.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sylummatters.org/wp-content/uploads/sites/117/2020/10/Locked-into-Poverty-Life-on-Asylum-Support-Nov-2020-Web-Ready.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d49cd1b4fe_0_3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d49cd1b4fe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777ba4fe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777ba4f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Mothers commented they sacrificed other items to buy formula, nappies etc</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d49cd1b4fe_0_3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d49cd1b4fe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d49cd1b4fe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As asylum seekers are unable to have bank accounts they can not set up internet provider contract, therefore mobile phones are the only means of accessing wifi</a:t>
            </a:r>
            <a:endParaRPr/>
          </a:p>
          <a:p>
            <a:pPr marL="0" lvl="0" indent="0" algn="l" rtl="0">
              <a:spcBef>
                <a:spcPts val="0"/>
              </a:spcBef>
              <a:spcAft>
                <a:spcPts val="0"/>
              </a:spcAft>
              <a:buNone/>
            </a:pPr>
            <a:endParaRPr/>
          </a:p>
          <a:p>
            <a:pPr marL="0" lvl="0" indent="0" algn="l" rtl="0">
              <a:spcBef>
                <a:spcPts val="0"/>
              </a:spcBef>
              <a:spcAft>
                <a:spcPts val="0"/>
              </a:spcAft>
              <a:buNone/>
            </a:pPr>
            <a:r>
              <a:rPr lang="en-GB"/>
              <a:t>Many people reported usually using free wifi areas as such as libraries, shops and voluntary sector agencies to enable access to the internet - these were not available during lockdown, so people struggles to access services as they went online.</a:t>
            </a:r>
            <a:endParaRPr/>
          </a:p>
        </p:txBody>
      </p:sp>
      <p:sp>
        <p:nvSpPr>
          <p:cNvPr id="157" name="Google Shape;157;gd49cd1b4fe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49cd1b4fe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gd49cd1b4fe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d7843f9638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d7843f963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ongoing issues of lack of storage and inability to bulk buy was exacerbated by the lockdown.  </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d7843f9638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d7843f963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Most parents reported having difficulty access wifi due to issues raised earlier but also had little or no access to electrical devices such as laptops.</a:t>
            </a:r>
            <a:endParaRPr/>
          </a:p>
          <a:p>
            <a:pPr marL="0" lvl="0" indent="0" algn="l" rtl="0">
              <a:spcBef>
                <a:spcPts val="0"/>
              </a:spcBef>
              <a:spcAft>
                <a:spcPts val="0"/>
              </a:spcAft>
              <a:buNone/>
            </a:pPr>
            <a:endParaRPr/>
          </a:p>
          <a:p>
            <a:pPr marL="0" lvl="0" indent="0" algn="l" rtl="0">
              <a:spcBef>
                <a:spcPts val="0"/>
              </a:spcBef>
              <a:spcAft>
                <a:spcPts val="0"/>
              </a:spcAft>
              <a:buNone/>
            </a:pPr>
            <a:r>
              <a:rPr lang="en-GB"/>
              <a:t>Many referenced the support they received from schools and the voluntary sector as invaluable.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Asylum seekers are supported in a separate |Home Office run system, they are not housed by local authorities and are not eligible for mainstream benefits. Housing is provided by private companies - Serco, Clearsprindgs and Mears</a:t>
            </a:r>
            <a:endParaRPr/>
          </a:p>
          <a:p>
            <a:pPr marL="0" lvl="0" indent="0" algn="l" rtl="0">
              <a:spcBef>
                <a:spcPts val="0"/>
              </a:spcBef>
              <a:spcAft>
                <a:spcPts val="0"/>
              </a:spcAft>
              <a:buNone/>
            </a:pPr>
            <a:endParaRPr/>
          </a:p>
          <a:p>
            <a:pPr marL="0" lvl="0" indent="0" algn="l" rtl="0">
              <a:spcBef>
                <a:spcPts val="0"/>
              </a:spcBef>
              <a:spcAft>
                <a:spcPts val="0"/>
              </a:spcAft>
              <a:buNone/>
            </a:pPr>
            <a:r>
              <a:rPr lang="en-GB"/>
              <a:t>60,000 figure is from year ending Dec 2020 </a:t>
            </a:r>
            <a:r>
              <a:rPr lang="en-GB" u="sng">
                <a:solidFill>
                  <a:schemeClr val="hlink"/>
                </a:solidFill>
                <a:hlinkClick r:id="rId3"/>
              </a:rPr>
              <a:t>https://www.refugeecouncil.org.uk/latest/news/asylum-applications-fall-in-2020-as-the-backlog-of-cases-awaiting-a-decision-reaches-a-new-high/</a:t>
            </a:r>
            <a:r>
              <a:rPr lang="en-GB"/>
              <a:t> </a:t>
            </a:r>
            <a:endParaRPr/>
          </a:p>
          <a:p>
            <a:pPr marL="0" lvl="0" indent="0" algn="l" rtl="0">
              <a:spcBef>
                <a:spcPts val="0"/>
              </a:spcBef>
              <a:spcAft>
                <a:spcPts val="0"/>
              </a:spcAft>
              <a:buNone/>
            </a:pPr>
            <a:endParaRPr/>
          </a:p>
          <a:p>
            <a:pPr marL="0" lvl="0" indent="0" algn="l" rtl="0">
              <a:spcBef>
                <a:spcPts val="0"/>
              </a:spcBef>
              <a:spcAft>
                <a:spcPts val="0"/>
              </a:spcAft>
              <a:buNone/>
            </a:pPr>
            <a:r>
              <a:rPr lang="en-GB"/>
              <a:t>Section 95 is given to people waiting for a decision on their asylum claim, this support is continued for families when they are refused. However, support is stopped after adults receive a refusal on their asylum claim and are left destitute. </a:t>
            </a:r>
            <a:endParaRPr/>
          </a:p>
          <a:p>
            <a:pPr marL="0" lvl="0" indent="0" algn="l" rtl="0">
              <a:spcBef>
                <a:spcPts val="0"/>
              </a:spcBef>
              <a:spcAft>
                <a:spcPts val="0"/>
              </a:spcAft>
              <a:buNone/>
            </a:pPr>
            <a:endParaRPr/>
          </a:p>
          <a:p>
            <a:pPr marL="0" lvl="0" indent="0" algn="l" rtl="0">
              <a:spcBef>
                <a:spcPts val="0"/>
              </a:spcBef>
              <a:spcAft>
                <a:spcPts val="0"/>
              </a:spcAft>
              <a:buNone/>
            </a:pPr>
            <a:r>
              <a:rPr lang="en-GB"/>
              <a:t>Refused asylum seekers can apply for Section 4 but this is only provided under certain criteria and is a non cash support. </a:t>
            </a:r>
            <a:endParaRPr/>
          </a:p>
          <a:p>
            <a:pPr marL="0" lvl="0" indent="0" algn="l" rtl="0">
              <a:spcBef>
                <a:spcPts val="0"/>
              </a:spcBef>
              <a:spcAft>
                <a:spcPts val="0"/>
              </a:spcAft>
              <a:buNone/>
            </a:pPr>
            <a:endParaRPr/>
          </a:p>
          <a:p>
            <a:pPr marL="0" lvl="0" indent="0" algn="l" rtl="0">
              <a:spcBef>
                <a:spcPts val="0"/>
              </a:spcBef>
              <a:spcAft>
                <a:spcPts val="0"/>
              </a:spcAft>
              <a:buNone/>
            </a:pPr>
            <a:r>
              <a:rPr lang="en-GB"/>
              <a:t>Both support types are provided on a prepaid card however those on Section 4 can not withdraw funds at a cash machine.</a:t>
            </a:r>
            <a:endParaRPr/>
          </a:p>
        </p:txBody>
      </p:sp>
      <p:sp>
        <p:nvSpPr>
          <p:cNvPr id="88" name="Google Shape;8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GB">
                <a:solidFill>
                  <a:schemeClr val="dk1"/>
                </a:solidFill>
              </a:rPr>
              <a:t>This was increased in June 2020 from £37.75 to £39.60; and raised by a further 3p a week in October 2020 after months of assessment by the Home Office. </a:t>
            </a:r>
            <a:endParaRPr>
              <a:solidFill>
                <a:schemeClr val="dk1"/>
              </a:solidFill>
            </a:endParaRPr>
          </a:p>
          <a:p>
            <a:pPr marL="0" lvl="0" indent="0" algn="l" rtl="0">
              <a:lnSpc>
                <a:spcPct val="90000"/>
              </a:lnSpc>
              <a:spcBef>
                <a:spcPts val="1000"/>
              </a:spcBef>
              <a:spcAft>
                <a:spcPts val="0"/>
              </a:spcAft>
              <a:buNone/>
            </a:pPr>
            <a:r>
              <a:rPr lang="en-GB">
                <a:solidFill>
                  <a:schemeClr val="dk1"/>
                </a:solidFill>
              </a:rPr>
              <a:t>Essential living needs includes all food and drink, clothing, toiletries, household cleaning items, and everyday medication. It is designed to provide a small amount for travel and communication (1 bus journey a week).</a:t>
            </a:r>
            <a:endParaRPr>
              <a:solidFill>
                <a:schemeClr val="dk1"/>
              </a:solidFill>
            </a:endParaRPr>
          </a:p>
          <a:p>
            <a:pPr marL="0" lvl="0" indent="0" algn="l" rtl="0">
              <a:lnSpc>
                <a:spcPct val="90000"/>
              </a:lnSpc>
              <a:spcBef>
                <a:spcPts val="1000"/>
              </a:spcBef>
              <a:spcAft>
                <a:spcPts val="0"/>
              </a:spcAft>
              <a:buNone/>
            </a:pPr>
            <a:r>
              <a:rPr lang="en-GB">
                <a:solidFill>
                  <a:schemeClr val="dk1"/>
                </a:solidFill>
              </a:rPr>
              <a:t>Most recent published report using methodology </a:t>
            </a:r>
            <a:r>
              <a:rPr lang="en-GB" u="sng">
                <a:solidFill>
                  <a:schemeClr val="hlink"/>
                </a:solidFill>
                <a:hlinkClick r:id="rId3"/>
              </a:rPr>
              <a:t>https://assets.publishing.service.gov.uk/government/uploads/system/uploads/attachment_data/file/673545/Report_on_review_of_cash_allowance_paid_to_asylum_seekers_-_2017_-_final.._.pdf</a:t>
            </a:r>
            <a:endParaRPr>
              <a:solidFill>
                <a:schemeClr val="dk1"/>
              </a:solidFill>
            </a:endParaRPr>
          </a:p>
          <a:p>
            <a:pPr marL="0" lvl="0" indent="0" algn="l" rtl="0">
              <a:lnSpc>
                <a:spcPct val="90000"/>
              </a:lnSpc>
              <a:spcBef>
                <a:spcPts val="1000"/>
              </a:spcBef>
              <a:spcAft>
                <a:spcPts val="0"/>
              </a:spcAft>
              <a:buNone/>
            </a:pPr>
            <a:endParaRPr>
              <a:solidFill>
                <a:schemeClr val="dk1"/>
              </a:solidFill>
            </a:endParaRPr>
          </a:p>
        </p:txBody>
      </p:sp>
      <p:sp>
        <p:nvSpPr>
          <p:cNvPr id="94" name="Google Shape;9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Even before the pandemic, it was clear that the low level of asylum support meant that people routinely struggled to access food.</a:t>
            </a:r>
            <a:endParaRPr/>
          </a:p>
          <a:p>
            <a:pPr marL="457200" lvl="0" indent="-298450" algn="l" rtl="0">
              <a:spcBef>
                <a:spcPts val="0"/>
              </a:spcBef>
              <a:spcAft>
                <a:spcPts val="0"/>
              </a:spcAft>
              <a:buSzPts val="1100"/>
              <a:buChar char="●"/>
            </a:pPr>
            <a:r>
              <a:rPr lang="en-GB"/>
              <a:t>Sometimes people are housed in accommodation long distances from town centres, meaning they have to travel considerable distances to access affordable shops</a:t>
            </a:r>
            <a:endParaRPr/>
          </a:p>
          <a:p>
            <a:pPr marL="457200" lvl="0" indent="-298450" algn="l" rtl="0">
              <a:spcBef>
                <a:spcPts val="0"/>
              </a:spcBef>
              <a:spcAft>
                <a:spcPts val="0"/>
              </a:spcAft>
              <a:buSzPts val="1100"/>
              <a:buChar char="●"/>
            </a:pPr>
            <a:r>
              <a:rPr lang="en-GB"/>
              <a:t>There is often minimal fridge and freezer space in shared mother and baby accommodation, making it difficult to bulk buy</a:t>
            </a:r>
            <a:endParaRPr/>
          </a:p>
          <a:p>
            <a:pPr marL="457200" lvl="0" indent="-298450" algn="l" rtl="0">
              <a:spcBef>
                <a:spcPts val="0"/>
              </a:spcBef>
              <a:spcAft>
                <a:spcPts val="0"/>
              </a:spcAft>
              <a:buSzPts val="1100"/>
              <a:buChar char="●"/>
            </a:pPr>
            <a:r>
              <a:rPr lang="en-GB">
                <a:solidFill>
                  <a:schemeClr val="dk1"/>
                </a:solidFill>
              </a:rPr>
              <a:t>Even though there is an extra £5 per week for babies under the age of 1 and £3 for those aged 1-3 years, mums often struggle to afford formula</a:t>
            </a:r>
            <a:endParaRPr>
              <a:solidFill>
                <a:schemeClr val="dk1"/>
              </a:solidFill>
            </a:endParaRPr>
          </a:p>
          <a:p>
            <a:pPr marL="457200" lvl="0" indent="-298450" algn="l" rtl="0">
              <a:spcBef>
                <a:spcPts val="0"/>
              </a:spcBef>
              <a:spcAft>
                <a:spcPts val="0"/>
              </a:spcAft>
              <a:buSzPts val="1100"/>
              <a:buChar char="●"/>
            </a:pPr>
            <a:r>
              <a:rPr lang="en-GB">
                <a:solidFill>
                  <a:schemeClr val="dk1"/>
                </a:solidFill>
              </a:rPr>
              <a:t>This means people are living for long periods – sometimes years – on incredibly low levels of support, with an incredibly negative impact on psychological well-being and physical health </a:t>
            </a:r>
            <a:endParaRPr/>
          </a:p>
        </p:txBody>
      </p:sp>
      <p:sp>
        <p:nvSpPr>
          <p:cNvPr id="100" name="Google Shape;100;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Testimony of John and his family, who have been on support for 2 years.</a:t>
            </a:r>
            <a:endParaRPr/>
          </a:p>
        </p:txBody>
      </p:sp>
      <p:sp>
        <p:nvSpPr>
          <p:cNvPr id="106" name="Google Shape;10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already substantial challenge of living on such a minimal amount of money was made more acute in this time of crisis. We heard from partners and individuals that some parents were skipping meals to ensure their children could eat, or were making choices between food and data, or food and medicine.</a:t>
            </a:r>
            <a:endParaRPr/>
          </a:p>
          <a:p>
            <a:pPr marL="0" lvl="0" indent="0" algn="l" rtl="0">
              <a:spcBef>
                <a:spcPts val="0"/>
              </a:spcBef>
              <a:spcAft>
                <a:spcPts val="0"/>
              </a:spcAft>
              <a:buNone/>
            </a:pPr>
            <a:r>
              <a:rPr lang="en-GB"/>
              <a:t>Home Office kept saying there was no evidence people were struggling - we knew otherwise!</a:t>
            </a:r>
            <a:endParaRPr/>
          </a:p>
          <a:p>
            <a:pPr marL="0" lvl="0" indent="0" algn="l" rtl="0">
              <a:spcBef>
                <a:spcPts val="0"/>
              </a:spcBef>
              <a:spcAft>
                <a:spcPts val="0"/>
              </a:spcAft>
              <a:buNone/>
            </a:pPr>
            <a:endParaRPr/>
          </a:p>
          <a:p>
            <a:pPr marL="0" lvl="0" indent="0" algn="l" rtl="0">
              <a:spcBef>
                <a:spcPts val="0"/>
              </a:spcBef>
              <a:spcAft>
                <a:spcPts val="0"/>
              </a:spcAft>
              <a:buNone/>
            </a:pPr>
            <a:r>
              <a:rPr lang="en-GB"/>
              <a:t>Our report</a:t>
            </a:r>
            <a:endParaRPr/>
          </a:p>
          <a:p>
            <a:pPr marL="0" lvl="0" indent="0" algn="l" rtl="0">
              <a:spcBef>
                <a:spcPts val="0"/>
              </a:spcBef>
              <a:spcAft>
                <a:spcPts val="0"/>
              </a:spcAft>
              <a:buNone/>
            </a:pPr>
            <a:r>
              <a:rPr lang="en-GB" u="sng">
                <a:solidFill>
                  <a:schemeClr val="hlink"/>
                </a:solidFill>
                <a:hlinkClick r:id="rId3"/>
              </a:rPr>
              <a:t>https://asylummatters.org/wp-content/uploads/sites/117/2020/10/Locked-into-Poverty-Life-on-Asylum-Support-Nov-2020-Web-Ready.pdf</a:t>
            </a:r>
            <a:r>
              <a:rPr lang="en-GB"/>
              <a: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1" name="Google Shape;11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d49cd1b4fe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d49cd1b4fe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results were clear!</a:t>
            </a:r>
            <a:endParaRPr/>
          </a:p>
        </p:txBody>
      </p:sp>
      <p:sp>
        <p:nvSpPr>
          <p:cNvPr id="118" name="Google Shape;118;gd49cd1b4fe_0_2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d49cd1b4f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gd49cd1b4f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d49cd1b4fe_0_3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d49cd1b4fe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People told us they would regularly have to sacrifice other essentials to be able to buy the food they needed. </a:t>
            </a:r>
            <a:endParaRPr/>
          </a:p>
          <a:p>
            <a:pPr marL="457200" lvl="0" indent="-298450" algn="l" rtl="0">
              <a:spcBef>
                <a:spcPts val="0"/>
              </a:spcBef>
              <a:spcAft>
                <a:spcPts val="0"/>
              </a:spcAft>
              <a:buSzPts val="1100"/>
              <a:buChar char="●"/>
            </a:pPr>
            <a:r>
              <a:rPr lang="en-GB"/>
              <a:t>A combination of factors, such as having insufficient funds, being unable to carry large purchases home from supermarkets, having limited storage and sometimes having no freezer in their asylum accommodation meant families could not make savings through buying in bulk. </a:t>
            </a:r>
            <a:endParaRPr/>
          </a:p>
          <a:p>
            <a:pPr marL="457200" lvl="0" indent="-298450" algn="l" rtl="0">
              <a:spcBef>
                <a:spcPts val="0"/>
              </a:spcBef>
              <a:spcAft>
                <a:spcPts val="0"/>
              </a:spcAft>
              <a:buSzPts val="1100"/>
              <a:buChar char="●"/>
            </a:pPr>
            <a:r>
              <a:rPr lang="en-GB"/>
              <a:t>Some people also lived further away from cheaper stores, meaning they had to travel long distances by public transport, which was an extra, unaffordable expense.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5341799"/>
            <a:ext cx="9144000" cy="11079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chemeClr val="accent2"/>
              </a:buClr>
              <a:buSzPct val="136363"/>
              <a:buFont typeface="Calibri"/>
              <a:buNone/>
            </a:pPr>
            <a:r>
              <a:rPr lang="en-GB" sz="4400" b="1">
                <a:solidFill>
                  <a:schemeClr val="accent2"/>
                </a:solidFill>
              </a:rPr>
              <a:t>Locked into Poverty: Asylum Support Rates</a:t>
            </a:r>
            <a:endParaRPr sz="4400" b="1">
              <a:solidFill>
                <a:schemeClr val="accent2"/>
              </a:solidFill>
            </a:endParaRPr>
          </a:p>
          <a:p>
            <a:pPr marL="0" lvl="0" indent="0" algn="l" rtl="0">
              <a:lnSpc>
                <a:spcPct val="100000"/>
              </a:lnSpc>
              <a:spcBef>
                <a:spcPts val="0"/>
              </a:spcBef>
              <a:spcAft>
                <a:spcPts val="0"/>
              </a:spcAft>
              <a:buClr>
                <a:schemeClr val="accent2"/>
              </a:buClr>
              <a:buSzPct val="136363"/>
              <a:buFont typeface="Calibri"/>
              <a:buNone/>
            </a:pPr>
            <a:endParaRPr sz="4400" b="1">
              <a:solidFill>
                <a:schemeClr val="accent2"/>
              </a:solidFill>
            </a:endParaRPr>
          </a:p>
          <a:p>
            <a:pPr marL="0" lvl="0" indent="0" algn="ctr" rtl="0">
              <a:lnSpc>
                <a:spcPct val="100000"/>
              </a:lnSpc>
              <a:spcBef>
                <a:spcPts val="0"/>
              </a:spcBef>
              <a:spcAft>
                <a:spcPts val="0"/>
              </a:spcAft>
              <a:buClr>
                <a:schemeClr val="accent2"/>
              </a:buClr>
              <a:buSzPct val="193548"/>
              <a:buFont typeface="Calibri"/>
              <a:buNone/>
            </a:pPr>
            <a:r>
              <a:rPr lang="en-GB" sz="3100" b="1">
                <a:solidFill>
                  <a:srgbClr val="000000"/>
                </a:solidFill>
              </a:rPr>
              <a:t>Emma Birks, Campaigns Manager West Midlands</a:t>
            </a:r>
            <a:endParaRPr sz="3100" b="1">
              <a:solidFill>
                <a:srgbClr val="000000"/>
              </a:solidFill>
            </a:endParaRPr>
          </a:p>
          <a:p>
            <a:pPr marL="0" lvl="0" indent="0" algn="ctr" rtl="0">
              <a:lnSpc>
                <a:spcPct val="100000"/>
              </a:lnSpc>
              <a:spcBef>
                <a:spcPts val="0"/>
              </a:spcBef>
              <a:spcAft>
                <a:spcPts val="0"/>
              </a:spcAft>
              <a:buClr>
                <a:schemeClr val="accent2"/>
              </a:buClr>
              <a:buSzPct val="193548"/>
              <a:buFont typeface="Calibri"/>
              <a:buNone/>
            </a:pPr>
            <a:endParaRPr sz="3100">
              <a:solidFill>
                <a:srgbClr val="000000"/>
              </a:solidFill>
            </a:endParaRPr>
          </a:p>
          <a:p>
            <a:pPr marL="0" lvl="0" indent="0" algn="ctr" rtl="0">
              <a:lnSpc>
                <a:spcPct val="100000"/>
              </a:lnSpc>
              <a:spcBef>
                <a:spcPts val="0"/>
              </a:spcBef>
              <a:spcAft>
                <a:spcPts val="0"/>
              </a:spcAft>
              <a:buClr>
                <a:schemeClr val="accent2"/>
              </a:buClr>
              <a:buSzPct val="193548"/>
              <a:buFont typeface="Calibri"/>
              <a:buNone/>
            </a:pPr>
            <a:r>
              <a:rPr lang="en-GB" sz="3100" b="1">
                <a:solidFill>
                  <a:srgbClr val="000000"/>
                </a:solidFill>
              </a:rPr>
              <a:t>Asylum Matters</a:t>
            </a:r>
            <a:endParaRPr sz="4400" b="1">
              <a:solidFill>
                <a:schemeClr val="accent2"/>
              </a:solidFill>
            </a:endParaRPr>
          </a:p>
          <a:p>
            <a:pPr marL="0" lvl="0" indent="0" algn="l" rtl="0">
              <a:lnSpc>
                <a:spcPct val="100000"/>
              </a:lnSpc>
              <a:spcBef>
                <a:spcPts val="0"/>
              </a:spcBef>
              <a:spcAft>
                <a:spcPts val="0"/>
              </a:spcAft>
              <a:buClr>
                <a:schemeClr val="accent2"/>
              </a:buClr>
              <a:buSzPct val="136363"/>
              <a:buFont typeface="Calibri"/>
              <a:buNone/>
            </a:pPr>
            <a:endParaRPr sz="4400" b="1">
              <a:solidFill>
                <a:schemeClr val="accent2"/>
              </a:solidFill>
            </a:endParaRPr>
          </a:p>
        </p:txBody>
      </p:sp>
      <p:pic>
        <p:nvPicPr>
          <p:cNvPr id="85" name="Google Shape;85;p1"/>
          <p:cNvPicPr preferRelativeResize="0"/>
          <p:nvPr/>
        </p:nvPicPr>
        <p:blipFill>
          <a:blip r:embed="rId3">
            <a:alphaModFix/>
          </a:blip>
          <a:stretch>
            <a:fillRect/>
          </a:stretch>
        </p:blipFill>
        <p:spPr>
          <a:xfrm>
            <a:off x="3720963" y="612325"/>
            <a:ext cx="4416170" cy="17610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d49cd1b4fe_0_352"/>
          <p:cNvSpPr txBox="1">
            <a:spLocks noGrp="1"/>
          </p:cNvSpPr>
          <p:nvPr>
            <p:ph type="body" idx="1"/>
          </p:nvPr>
        </p:nvSpPr>
        <p:spPr>
          <a:xfrm>
            <a:off x="838200" y="1405750"/>
            <a:ext cx="10515600" cy="4351200"/>
          </a:xfrm>
          <a:prstGeom prst="rect">
            <a:avLst/>
          </a:prstGeom>
        </p:spPr>
        <p:txBody>
          <a:bodyPr spcFirstLastPara="1" wrap="square" lIns="91425" tIns="45700" rIns="91425" bIns="45700" anchor="t" anchorCtr="0">
            <a:normAutofit/>
          </a:bodyPr>
          <a:lstStyle/>
          <a:p>
            <a:pPr marL="0" lvl="0" indent="0" algn="ctr" rtl="0">
              <a:lnSpc>
                <a:spcPct val="100000"/>
              </a:lnSpc>
              <a:spcBef>
                <a:spcPts val="1000"/>
              </a:spcBef>
              <a:spcAft>
                <a:spcPts val="0"/>
              </a:spcAft>
              <a:buNone/>
            </a:pPr>
            <a:r>
              <a:rPr lang="en-GB" b="1" i="1">
                <a:solidFill>
                  <a:schemeClr val="accent2"/>
                </a:solidFill>
              </a:rPr>
              <a:t>“Sometimes it's difficult to manage a budget since the cheapest supermarkets are located far away from where I live, and you have to spend more in the local stores.” </a:t>
            </a:r>
            <a:endParaRPr b="1" i="1">
              <a:solidFill>
                <a:schemeClr val="accent2"/>
              </a:solidFill>
            </a:endParaRPr>
          </a:p>
          <a:p>
            <a:pPr marL="0" lvl="0" indent="0" algn="ctr" rtl="0">
              <a:lnSpc>
                <a:spcPct val="100000"/>
              </a:lnSpc>
              <a:spcBef>
                <a:spcPts val="1000"/>
              </a:spcBef>
              <a:spcAft>
                <a:spcPts val="0"/>
              </a:spcAft>
              <a:buNone/>
            </a:pPr>
            <a:endParaRPr b="1" i="1">
              <a:solidFill>
                <a:schemeClr val="accent2"/>
              </a:solidFill>
            </a:endParaRPr>
          </a:p>
          <a:p>
            <a:pPr marL="0" lvl="0" indent="0" algn="ctr" rtl="0">
              <a:lnSpc>
                <a:spcPct val="100000"/>
              </a:lnSpc>
              <a:spcBef>
                <a:spcPts val="1000"/>
              </a:spcBef>
              <a:spcAft>
                <a:spcPts val="0"/>
              </a:spcAft>
              <a:buNone/>
            </a:pPr>
            <a:r>
              <a:rPr lang="en-GB" b="1" i="1">
                <a:solidFill>
                  <a:schemeClr val="accent2"/>
                </a:solidFill>
              </a:rPr>
              <a:t>“I would like to buy good quality food and these are expensive. </a:t>
            </a:r>
            <a:endParaRPr b="1" i="1">
              <a:solidFill>
                <a:schemeClr val="accent2"/>
              </a:solidFill>
            </a:endParaRPr>
          </a:p>
          <a:p>
            <a:pPr marL="0" lvl="0" indent="0" algn="ctr" rtl="0">
              <a:lnSpc>
                <a:spcPct val="100000"/>
              </a:lnSpc>
              <a:spcBef>
                <a:spcPts val="1000"/>
              </a:spcBef>
              <a:spcAft>
                <a:spcPts val="0"/>
              </a:spcAft>
              <a:buNone/>
            </a:pPr>
            <a:r>
              <a:rPr lang="en-GB" b="1" i="1">
                <a:solidFill>
                  <a:schemeClr val="accent2"/>
                </a:solidFill>
              </a:rPr>
              <a:t>I am not eating healthy because I need to save the money.”</a:t>
            </a:r>
            <a:endParaRPr b="1" i="1">
              <a:solidFill>
                <a:schemeClr val="accen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d777ba4fe2_0_0"/>
          <p:cNvSpPr txBox="1">
            <a:spLocks noGrp="1"/>
          </p:cNvSpPr>
          <p:nvPr>
            <p:ph type="body" idx="1"/>
          </p:nvPr>
        </p:nvSpPr>
        <p:spPr>
          <a:xfrm>
            <a:off x="6508100" y="1825625"/>
            <a:ext cx="2939100" cy="728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GB" b="1"/>
              <a:t>In</a:t>
            </a:r>
            <a:endParaRPr b="1"/>
          </a:p>
        </p:txBody>
      </p:sp>
      <p:sp>
        <p:nvSpPr>
          <p:cNvPr id="146" name="Google Shape;146;gd777ba4fe2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Calibri"/>
              <a:buNone/>
            </a:pPr>
            <a:r>
              <a:rPr lang="en-GB" b="1">
                <a:solidFill>
                  <a:schemeClr val="accent2"/>
                </a:solidFill>
              </a:rPr>
              <a:t>Baby items:</a:t>
            </a:r>
            <a:r>
              <a:rPr lang="en-GB" i="1">
                <a:solidFill>
                  <a:schemeClr val="accent2"/>
                </a:solidFill>
              </a:rPr>
              <a:t>Can you buy all the items you need for your baby?</a:t>
            </a:r>
            <a:endParaRPr i="1"/>
          </a:p>
        </p:txBody>
      </p:sp>
      <p:sp>
        <p:nvSpPr>
          <p:cNvPr id="147" name="Google Shape;147;gd777ba4fe2_0_0"/>
          <p:cNvSpPr txBox="1"/>
          <p:nvPr/>
        </p:nvSpPr>
        <p:spPr>
          <a:xfrm>
            <a:off x="8677500" y="2728613"/>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b="1">
              <a:latin typeface="Calibri"/>
              <a:ea typeface="Calibri"/>
              <a:cs typeface="Calibri"/>
              <a:sym typeface="Calibri"/>
            </a:endParaRPr>
          </a:p>
        </p:txBody>
      </p:sp>
      <p:sp>
        <p:nvSpPr>
          <p:cNvPr id="148" name="Google Shape;148;gd777ba4fe2_0_0"/>
          <p:cNvSpPr txBox="1"/>
          <p:nvPr/>
        </p:nvSpPr>
        <p:spPr>
          <a:xfrm>
            <a:off x="7247700" y="5088025"/>
            <a:ext cx="4429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b="1">
              <a:latin typeface="Calibri"/>
              <a:ea typeface="Calibri"/>
              <a:cs typeface="Calibri"/>
              <a:sym typeface="Calibri"/>
            </a:endParaRPr>
          </a:p>
        </p:txBody>
      </p:sp>
      <p:pic>
        <p:nvPicPr>
          <p:cNvPr id="149" name="Google Shape;149;gd777ba4fe2_0_0"/>
          <p:cNvPicPr preferRelativeResize="0"/>
          <p:nvPr/>
        </p:nvPicPr>
        <p:blipFill>
          <a:blip r:embed="rId3">
            <a:alphaModFix/>
          </a:blip>
          <a:stretch>
            <a:fillRect/>
          </a:stretch>
        </p:blipFill>
        <p:spPr>
          <a:xfrm>
            <a:off x="1989375" y="1825625"/>
            <a:ext cx="7355775" cy="4422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d49cd1b4fe_0_358"/>
          <p:cNvSpPr txBox="1">
            <a:spLocks noGrp="1"/>
          </p:cNvSpPr>
          <p:nvPr>
            <p:ph type="body" idx="1"/>
          </p:nvPr>
        </p:nvSpPr>
        <p:spPr>
          <a:xfrm>
            <a:off x="838200" y="1405750"/>
            <a:ext cx="10515600" cy="4351200"/>
          </a:xfrm>
          <a:prstGeom prst="rect">
            <a:avLst/>
          </a:prstGeom>
        </p:spPr>
        <p:txBody>
          <a:bodyPr spcFirstLastPara="1" wrap="square" lIns="91425" tIns="45700" rIns="91425" bIns="45700" anchor="t" anchorCtr="0">
            <a:normAutofit/>
          </a:bodyPr>
          <a:lstStyle/>
          <a:p>
            <a:pPr marL="0" lvl="0" indent="0" algn="ctr" rtl="0">
              <a:lnSpc>
                <a:spcPct val="100000"/>
              </a:lnSpc>
              <a:spcBef>
                <a:spcPts val="1000"/>
              </a:spcBef>
              <a:spcAft>
                <a:spcPts val="0"/>
              </a:spcAft>
              <a:buNone/>
            </a:pPr>
            <a:endParaRPr b="1" i="1">
              <a:solidFill>
                <a:schemeClr val="accent2"/>
              </a:solidFill>
            </a:endParaRPr>
          </a:p>
          <a:p>
            <a:pPr marL="0" lvl="0" indent="0" algn="ctr" rtl="0">
              <a:lnSpc>
                <a:spcPct val="100000"/>
              </a:lnSpc>
              <a:spcBef>
                <a:spcPts val="1000"/>
              </a:spcBef>
              <a:spcAft>
                <a:spcPts val="0"/>
              </a:spcAft>
              <a:buNone/>
            </a:pPr>
            <a:r>
              <a:rPr lang="en-GB" b="1" i="1">
                <a:solidFill>
                  <a:schemeClr val="accent2"/>
                </a:solidFill>
              </a:rPr>
              <a:t>“Because asylum seekers are not given enough money from NASS in order to be able to access the bare minimum. </a:t>
            </a:r>
            <a:endParaRPr b="1" i="1">
              <a:solidFill>
                <a:schemeClr val="accent2"/>
              </a:solidFill>
            </a:endParaRPr>
          </a:p>
          <a:p>
            <a:pPr marL="0" lvl="0" indent="0" algn="ctr" rtl="0">
              <a:lnSpc>
                <a:spcPct val="100000"/>
              </a:lnSpc>
              <a:spcBef>
                <a:spcPts val="1000"/>
              </a:spcBef>
              <a:spcAft>
                <a:spcPts val="0"/>
              </a:spcAft>
              <a:buNone/>
            </a:pPr>
            <a:r>
              <a:rPr lang="en-GB" b="1" i="1">
                <a:solidFill>
                  <a:schemeClr val="accent2"/>
                </a:solidFill>
              </a:rPr>
              <a:t>I would have to substitute food money in order [to buy] anything else and babies are expensive (diapers, baby food etc) and having 3 children myself, I know.”</a:t>
            </a:r>
            <a:endParaRPr b="1" i="1">
              <a:solidFill>
                <a:schemeClr val="accent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pic>
        <p:nvPicPr>
          <p:cNvPr id="159" name="Google Shape;159;gd49cd1b4fe_0_86" descr="Text&#10;&#10;Description automatically generated"/>
          <p:cNvPicPr preferRelativeResize="0"/>
          <p:nvPr/>
        </p:nvPicPr>
        <p:blipFill rotWithShape="1">
          <a:blip r:embed="rId3">
            <a:alphaModFix/>
          </a:blip>
          <a:srcRect/>
          <a:stretch/>
        </p:blipFill>
        <p:spPr>
          <a:xfrm>
            <a:off x="1637001" y="1366800"/>
            <a:ext cx="8918000" cy="4459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pic>
        <p:nvPicPr>
          <p:cNvPr id="164" name="Google Shape;164;gd49cd1b4fe_0_165"/>
          <p:cNvPicPr preferRelativeResize="0"/>
          <p:nvPr/>
        </p:nvPicPr>
        <p:blipFill rotWithShape="1">
          <a:blip r:embed="rId3">
            <a:alphaModFix/>
          </a:blip>
          <a:srcRect/>
          <a:stretch/>
        </p:blipFill>
        <p:spPr>
          <a:xfrm>
            <a:off x="1561826" y="1161913"/>
            <a:ext cx="9068349" cy="4534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d7843f9638_0_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b="1">
                <a:solidFill>
                  <a:schemeClr val="accent2"/>
                </a:solidFill>
              </a:rPr>
              <a:t>Impact of Covid 19 pandemic</a:t>
            </a:r>
            <a:endParaRPr b="1">
              <a:solidFill>
                <a:schemeClr val="accent2"/>
              </a:solidFill>
            </a:endParaRPr>
          </a:p>
        </p:txBody>
      </p:sp>
      <p:sp>
        <p:nvSpPr>
          <p:cNvPr id="170" name="Google Shape;170;gd7843f9638_0_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GB" sz="2300" b="1" i="1">
                <a:solidFill>
                  <a:srgbClr val="ED7D31"/>
                </a:solidFill>
              </a:rPr>
              <a:t>“</a:t>
            </a:r>
            <a:r>
              <a:rPr lang="en-GB" sz="2100" b="1" i="1">
                <a:solidFill>
                  <a:srgbClr val="ED7D31"/>
                </a:solidFill>
              </a:rPr>
              <a:t>Not being able to be safe and buy food, groceries, cleaning products etc online [this is due to the fact that asylum seekers aren't allowed bank accounts] for it to be delivered to my house. I have had to risk my life and that of my family who have been at home this entire pandemic as I leave the house weekly in order to get food for my family.”</a:t>
            </a:r>
            <a:endParaRPr sz="2100" b="1" i="1">
              <a:solidFill>
                <a:srgbClr val="ED7D31"/>
              </a:solidFill>
            </a:endParaRPr>
          </a:p>
          <a:p>
            <a:pPr marL="0" lvl="0" indent="0" algn="l" rtl="0">
              <a:lnSpc>
                <a:spcPct val="115000"/>
              </a:lnSpc>
              <a:spcBef>
                <a:spcPts val="1200"/>
              </a:spcBef>
              <a:spcAft>
                <a:spcPts val="0"/>
              </a:spcAft>
              <a:buClr>
                <a:schemeClr val="dk1"/>
              </a:buClr>
              <a:buSzPts val="1100"/>
              <a:buFont typeface="Arial"/>
              <a:buNone/>
            </a:pPr>
            <a:endParaRPr sz="2100" b="1" i="1">
              <a:solidFill>
                <a:srgbClr val="ED7D31"/>
              </a:solidFill>
            </a:endParaRPr>
          </a:p>
          <a:p>
            <a:pPr marL="0" lvl="0" indent="0" algn="l" rtl="0">
              <a:lnSpc>
                <a:spcPct val="115000"/>
              </a:lnSpc>
              <a:spcBef>
                <a:spcPts val="1200"/>
              </a:spcBef>
              <a:spcAft>
                <a:spcPts val="0"/>
              </a:spcAft>
              <a:buNone/>
            </a:pPr>
            <a:r>
              <a:rPr lang="en-GB" sz="2100" b="1" i="1">
                <a:solidFill>
                  <a:srgbClr val="ED7D31"/>
                </a:solidFill>
              </a:rPr>
              <a:t>“I have never been in a difficult situation like this before. People were buying food stuff in bulk but we couldn't. Even a common bag of rice, we can't afford. The coronavirus has really made our lives difficult.”</a:t>
            </a:r>
            <a:endParaRPr sz="2100" b="1" i="1">
              <a:solidFill>
                <a:srgbClr val="ED7D31"/>
              </a:solidFill>
            </a:endParaRPr>
          </a:p>
          <a:p>
            <a:pPr marL="0" lvl="0" indent="0" algn="l" rtl="0">
              <a:lnSpc>
                <a:spcPct val="115000"/>
              </a:lnSpc>
              <a:spcBef>
                <a:spcPts val="1200"/>
              </a:spcBef>
              <a:spcAft>
                <a:spcPts val="0"/>
              </a:spcAft>
              <a:buClr>
                <a:schemeClr val="dk1"/>
              </a:buClr>
              <a:buSzPts val="1100"/>
              <a:buFont typeface="Arial"/>
              <a:buNone/>
            </a:pPr>
            <a:endParaRPr sz="2100" b="1" i="1">
              <a:solidFill>
                <a:srgbClr val="ED7D31"/>
              </a:solidFill>
            </a:endParaRPr>
          </a:p>
          <a:p>
            <a:pPr marL="0" lvl="0" indent="0" algn="l" rtl="0">
              <a:lnSpc>
                <a:spcPct val="115000"/>
              </a:lnSpc>
              <a:spcBef>
                <a:spcPts val="1200"/>
              </a:spcBef>
              <a:spcAft>
                <a:spcPts val="1200"/>
              </a:spcAft>
              <a:buNone/>
            </a:pPr>
            <a:r>
              <a:rPr lang="en-GB" sz="2100" b="1" i="1">
                <a:solidFill>
                  <a:srgbClr val="ED7D31"/>
                </a:solidFill>
              </a:rPr>
              <a:t>“It's difficult to stay on a budget and avoid going to the biggest and cheapest shops because local stores are much more expensive.”</a:t>
            </a:r>
            <a:endParaRPr sz="3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d7843f9638_0_8"/>
          <p:cNvSpPr txBox="1">
            <a:spLocks noGrp="1"/>
          </p:cNvSpPr>
          <p:nvPr>
            <p:ph type="body" idx="1"/>
          </p:nvPr>
        </p:nvSpPr>
        <p:spPr>
          <a:xfrm>
            <a:off x="6508100" y="1825625"/>
            <a:ext cx="2939100" cy="728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b="1"/>
          </a:p>
        </p:txBody>
      </p:sp>
      <p:sp>
        <p:nvSpPr>
          <p:cNvPr id="176" name="Google Shape;176;gd7843f9638_0_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Calibri"/>
              <a:buNone/>
            </a:pPr>
            <a:r>
              <a:rPr lang="en-GB" b="1">
                <a:solidFill>
                  <a:schemeClr val="accent2"/>
                </a:solidFill>
              </a:rPr>
              <a:t>Home schooling:</a:t>
            </a:r>
            <a:r>
              <a:rPr lang="en-GB" i="1">
                <a:solidFill>
                  <a:schemeClr val="accent2"/>
                </a:solidFill>
              </a:rPr>
              <a:t> Have you been able to do homeschooling?</a:t>
            </a:r>
            <a:endParaRPr i="1"/>
          </a:p>
        </p:txBody>
      </p:sp>
      <p:sp>
        <p:nvSpPr>
          <p:cNvPr id="177" name="Google Shape;177;gd7843f9638_0_8"/>
          <p:cNvSpPr txBox="1"/>
          <p:nvPr/>
        </p:nvSpPr>
        <p:spPr>
          <a:xfrm>
            <a:off x="8677500" y="2728613"/>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b="1">
              <a:latin typeface="Calibri"/>
              <a:ea typeface="Calibri"/>
              <a:cs typeface="Calibri"/>
              <a:sym typeface="Calibri"/>
            </a:endParaRPr>
          </a:p>
        </p:txBody>
      </p:sp>
      <p:sp>
        <p:nvSpPr>
          <p:cNvPr id="178" name="Google Shape;178;gd7843f9638_0_8"/>
          <p:cNvSpPr txBox="1"/>
          <p:nvPr/>
        </p:nvSpPr>
        <p:spPr>
          <a:xfrm>
            <a:off x="7247700" y="5088025"/>
            <a:ext cx="4429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b="1">
              <a:latin typeface="Calibri"/>
              <a:ea typeface="Calibri"/>
              <a:cs typeface="Calibri"/>
              <a:sym typeface="Calibri"/>
            </a:endParaRPr>
          </a:p>
        </p:txBody>
      </p:sp>
      <p:pic>
        <p:nvPicPr>
          <p:cNvPr id="179" name="Google Shape;179;gd7843f9638_0_8"/>
          <p:cNvPicPr preferRelativeResize="0"/>
          <p:nvPr/>
        </p:nvPicPr>
        <p:blipFill>
          <a:blip r:embed="rId3">
            <a:alphaModFix/>
          </a:blip>
          <a:stretch>
            <a:fillRect/>
          </a:stretch>
        </p:blipFill>
        <p:spPr>
          <a:xfrm>
            <a:off x="1948525" y="1825625"/>
            <a:ext cx="7410907" cy="4456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Calibri"/>
              <a:buNone/>
            </a:pPr>
            <a:r>
              <a:rPr lang="en-GB" b="1">
                <a:solidFill>
                  <a:schemeClr val="accent2"/>
                </a:solidFill>
              </a:rPr>
              <a:t>What can we do?</a:t>
            </a:r>
            <a:endParaRPr/>
          </a:p>
        </p:txBody>
      </p:sp>
      <p:sp>
        <p:nvSpPr>
          <p:cNvPr id="185" name="Google Shape;185;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chemeClr val="dk1"/>
              </a:buClr>
              <a:buSzPts val="2800"/>
              <a:buChar char="•"/>
            </a:pPr>
            <a:r>
              <a:rPr lang="en-GB"/>
              <a:t>Call on the Home Secretary to reinstate the </a:t>
            </a:r>
            <a:r>
              <a:rPr lang="en-GB">
                <a:latin typeface="Calibri"/>
                <a:ea typeface="Calibri"/>
                <a:cs typeface="Calibri"/>
                <a:sym typeface="Calibri"/>
              </a:rPr>
              <a:t>link with mainstream benefits by setting </a:t>
            </a:r>
            <a:r>
              <a:rPr lang="en-GB" b="1">
                <a:solidFill>
                  <a:schemeClr val="accent2"/>
                </a:solidFill>
              </a:rPr>
              <a:t>asylum support at 70% of Universal Credit</a:t>
            </a:r>
            <a:r>
              <a:rPr lang="en-GB">
                <a:latin typeface="Calibri"/>
                <a:ea typeface="Calibri"/>
                <a:cs typeface="Calibri"/>
                <a:sym typeface="Calibri"/>
              </a:rPr>
              <a:t>. </a:t>
            </a:r>
            <a:endParaRPr>
              <a:latin typeface="Calibri"/>
              <a:ea typeface="Calibri"/>
              <a:cs typeface="Calibri"/>
              <a:sym typeface="Calibri"/>
            </a:endParaRPr>
          </a:p>
          <a:p>
            <a:pPr marL="685800" lvl="1" indent="-292100" algn="l" rtl="0">
              <a:lnSpc>
                <a:spcPct val="90000"/>
              </a:lnSpc>
              <a:spcBef>
                <a:spcPts val="1000"/>
              </a:spcBef>
              <a:spcAft>
                <a:spcPts val="0"/>
              </a:spcAft>
              <a:buClr>
                <a:schemeClr val="dk1"/>
              </a:buClr>
              <a:buSzPts val="2800"/>
              <a:buChar char="•"/>
            </a:pPr>
            <a:r>
              <a:rPr lang="en-GB" sz="2800">
                <a:latin typeface="Calibri"/>
                <a:ea typeface="Calibri"/>
                <a:cs typeface="Calibri"/>
                <a:sym typeface="Calibri"/>
              </a:rPr>
              <a:t>This would ensure people seeking asylum are able to meet their needs both during this pandemic and beyond. </a:t>
            </a:r>
            <a:endParaRPr sz="2800"/>
          </a:p>
          <a:p>
            <a:pPr marL="228600" lvl="0" indent="-228600" algn="l" rtl="0">
              <a:lnSpc>
                <a:spcPct val="90000"/>
              </a:lnSpc>
              <a:spcBef>
                <a:spcPts val="1000"/>
              </a:spcBef>
              <a:spcAft>
                <a:spcPts val="0"/>
              </a:spcAft>
              <a:buClr>
                <a:schemeClr val="dk1"/>
              </a:buClr>
              <a:buSzPts val="2800"/>
              <a:buChar char="•"/>
            </a:pPr>
            <a:r>
              <a:rPr lang="en-GB"/>
              <a:t>We are also calling on</a:t>
            </a:r>
            <a:r>
              <a:rPr lang="en-GB">
                <a:latin typeface="Calibri"/>
                <a:ea typeface="Calibri"/>
                <a:cs typeface="Calibri"/>
                <a:sym typeface="Calibri"/>
              </a:rPr>
              <a:t> the Home Secretary to </a:t>
            </a:r>
            <a:r>
              <a:rPr lang="en-GB" b="1">
                <a:solidFill>
                  <a:schemeClr val="accent2"/>
                </a:solidFill>
              </a:rPr>
              <a:t>lift the ban on working</a:t>
            </a:r>
            <a:r>
              <a:rPr lang="en-GB"/>
              <a:t>. </a:t>
            </a:r>
            <a:endParaRPr/>
          </a:p>
          <a:p>
            <a:pPr marL="0" lvl="0" indent="0" algn="l" rtl="0">
              <a:lnSpc>
                <a:spcPct val="90000"/>
              </a:lnSpc>
              <a:spcBef>
                <a:spcPts val="1000"/>
              </a:spcBef>
              <a:spcAft>
                <a:spcPts val="0"/>
              </a:spcAft>
              <a:buClr>
                <a:schemeClr val="dk1"/>
              </a:buClr>
              <a:buSzPts val="2800"/>
              <a:buNone/>
            </a:pPr>
            <a:br>
              <a:rPr lang="en-GB"/>
            </a:br>
            <a:endParaRPr>
              <a:latin typeface="Calibri"/>
              <a:ea typeface="Calibri"/>
              <a:cs typeface="Calibri"/>
              <a:sym typeface="Calibri"/>
            </a:endParaRPr>
          </a:p>
        </p:txBody>
      </p:sp>
      <p:pic>
        <p:nvPicPr>
          <p:cNvPr id="186" name="Google Shape;186;p10"/>
          <p:cNvPicPr preferRelativeResize="0"/>
          <p:nvPr/>
        </p:nvPicPr>
        <p:blipFill rotWithShape="1">
          <a:blip r:embed="rId3">
            <a:alphaModFix/>
          </a:blip>
          <a:srcRect/>
          <a:stretch/>
        </p:blipFill>
        <p:spPr>
          <a:xfrm>
            <a:off x="2764850" y="3988150"/>
            <a:ext cx="6419999" cy="2869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body" idx="1"/>
          </p:nvPr>
        </p:nvSpPr>
        <p:spPr>
          <a:xfrm>
            <a:off x="838200" y="1621438"/>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1000"/>
              </a:spcBef>
              <a:spcAft>
                <a:spcPts val="0"/>
              </a:spcAft>
              <a:buSzPts val="1800"/>
              <a:buChar char="●"/>
            </a:pPr>
            <a:r>
              <a:rPr lang="en-GB"/>
              <a:t>People seeking asylum</a:t>
            </a:r>
            <a:r>
              <a:rPr lang="en-GB">
                <a:latin typeface="Calibri"/>
                <a:ea typeface="Calibri"/>
                <a:cs typeface="Calibri"/>
                <a:sym typeface="Calibri"/>
              </a:rPr>
              <a:t> are </a:t>
            </a:r>
            <a:r>
              <a:rPr lang="en-GB" b="1">
                <a:solidFill>
                  <a:schemeClr val="accent2"/>
                </a:solidFill>
              </a:rPr>
              <a:t>not allowed to work</a:t>
            </a:r>
            <a:r>
              <a:rPr lang="en-GB">
                <a:latin typeface="Calibri"/>
                <a:ea typeface="Calibri"/>
                <a:cs typeface="Calibri"/>
                <a:sym typeface="Calibri"/>
              </a:rPr>
              <a:t> except in exceptional circumstances, and aren’t able to access mainstream benefits.</a:t>
            </a:r>
            <a:endParaRPr/>
          </a:p>
          <a:p>
            <a:pPr marL="457200" lvl="0" indent="-342900" algn="l" rtl="0">
              <a:lnSpc>
                <a:spcPct val="100000"/>
              </a:lnSpc>
              <a:spcBef>
                <a:spcPts val="0"/>
              </a:spcBef>
              <a:spcAft>
                <a:spcPts val="0"/>
              </a:spcAft>
              <a:buSzPts val="1800"/>
              <a:buChar char="●"/>
            </a:pPr>
            <a:r>
              <a:rPr lang="en-GB">
                <a:latin typeface="Calibri"/>
                <a:ea typeface="Calibri"/>
                <a:cs typeface="Calibri"/>
                <a:sym typeface="Calibri"/>
              </a:rPr>
              <a:t>This means people must access </a:t>
            </a:r>
            <a:r>
              <a:rPr lang="en-GB" b="1">
                <a:solidFill>
                  <a:schemeClr val="accent2"/>
                </a:solidFill>
              </a:rPr>
              <a:t>Home Office asylum support</a:t>
            </a:r>
            <a:r>
              <a:rPr lang="en-GB">
                <a:latin typeface="Calibri"/>
                <a:ea typeface="Calibri"/>
                <a:cs typeface="Calibri"/>
                <a:sym typeface="Calibri"/>
              </a:rPr>
              <a:t> while they wait for a decision on their claim. </a:t>
            </a:r>
            <a:endParaRPr>
              <a:latin typeface="Calibri"/>
              <a:ea typeface="Calibri"/>
              <a:cs typeface="Calibri"/>
              <a:sym typeface="Calibri"/>
            </a:endParaRPr>
          </a:p>
          <a:p>
            <a:pPr marL="457200" lvl="0" indent="-342900" algn="l" rtl="0">
              <a:lnSpc>
                <a:spcPct val="100000"/>
              </a:lnSpc>
              <a:spcBef>
                <a:spcPts val="0"/>
              </a:spcBef>
              <a:spcAft>
                <a:spcPts val="0"/>
              </a:spcAft>
              <a:buSzPts val="1800"/>
              <a:buChar char="●"/>
            </a:pPr>
            <a:r>
              <a:rPr lang="en-GB">
                <a:latin typeface="Calibri"/>
                <a:ea typeface="Calibri"/>
                <a:cs typeface="Calibri"/>
                <a:sym typeface="Calibri"/>
              </a:rPr>
              <a:t>There are currently more than </a:t>
            </a:r>
            <a:r>
              <a:rPr lang="en-GB" b="1">
                <a:solidFill>
                  <a:schemeClr val="accent2"/>
                </a:solidFill>
              </a:rPr>
              <a:t>60,000 people</a:t>
            </a:r>
            <a:r>
              <a:rPr lang="en-GB">
                <a:latin typeface="Calibri"/>
                <a:ea typeface="Calibri"/>
                <a:cs typeface="Calibri"/>
                <a:sym typeface="Calibri"/>
              </a:rPr>
              <a:t> living on asylum support in the UK. </a:t>
            </a:r>
            <a:endParaRPr>
              <a:latin typeface="Calibri"/>
              <a:ea typeface="Calibri"/>
              <a:cs typeface="Calibri"/>
              <a:sym typeface="Calibri"/>
            </a:endParaRPr>
          </a:p>
          <a:p>
            <a:pPr marL="457200" lvl="0" indent="-342900" algn="l" rtl="0">
              <a:lnSpc>
                <a:spcPct val="100000"/>
              </a:lnSpc>
              <a:spcBef>
                <a:spcPts val="0"/>
              </a:spcBef>
              <a:spcAft>
                <a:spcPts val="0"/>
              </a:spcAft>
              <a:buSzPts val="1800"/>
              <a:buChar char="●"/>
            </a:pPr>
            <a:r>
              <a:rPr lang="en-GB"/>
              <a:t>There are two types </a:t>
            </a:r>
            <a:r>
              <a:rPr lang="en-GB" b="1">
                <a:solidFill>
                  <a:schemeClr val="accent2"/>
                </a:solidFill>
              </a:rPr>
              <a:t>Section 95</a:t>
            </a:r>
            <a:r>
              <a:rPr lang="en-GB"/>
              <a:t> and </a:t>
            </a:r>
            <a:r>
              <a:rPr lang="en-GB" b="1">
                <a:solidFill>
                  <a:schemeClr val="accent2"/>
                </a:solidFill>
              </a:rPr>
              <a:t>Section 4</a:t>
            </a:r>
            <a:endParaRPr b="1">
              <a:solidFill>
                <a:schemeClr val="accent2"/>
              </a:solidFill>
            </a:endParaRPr>
          </a:p>
        </p:txBody>
      </p:sp>
      <p:sp>
        <p:nvSpPr>
          <p:cNvPr id="91" name="Google Shape;91;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Calibri"/>
              <a:buNone/>
            </a:pPr>
            <a:r>
              <a:rPr lang="en-GB" b="1">
                <a:solidFill>
                  <a:schemeClr val="accent2"/>
                </a:solidFill>
              </a:rPr>
              <a:t>What is asylum support?</a:t>
            </a:r>
            <a:endParaRPr>
              <a:solidFill>
                <a:schemeClr val="accen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Calibri"/>
              <a:buNone/>
            </a:pPr>
            <a:r>
              <a:rPr lang="en-GB" b="1">
                <a:solidFill>
                  <a:schemeClr val="accent2"/>
                </a:solidFill>
              </a:rPr>
              <a:t>What does asylum support consist of?</a:t>
            </a:r>
            <a:endParaRPr/>
          </a:p>
        </p:txBody>
      </p:sp>
      <p:sp>
        <p:nvSpPr>
          <p:cNvPr id="97" name="Google Shape;9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0"/>
              </a:spcBef>
              <a:spcAft>
                <a:spcPts val="0"/>
              </a:spcAft>
              <a:buSzPts val="1800"/>
              <a:buChar char="●"/>
            </a:pPr>
            <a:r>
              <a:rPr lang="en-GB"/>
              <a:t>A</a:t>
            </a:r>
            <a:r>
              <a:rPr lang="en-GB">
                <a:latin typeface="Calibri"/>
                <a:ea typeface="Calibri"/>
                <a:cs typeface="Calibri"/>
                <a:sym typeface="Calibri"/>
              </a:rPr>
              <a:t>sylum support </a:t>
            </a:r>
            <a:r>
              <a:rPr lang="en-GB"/>
              <a:t>generally</a:t>
            </a:r>
            <a:r>
              <a:rPr lang="en-GB">
                <a:latin typeface="Calibri"/>
                <a:ea typeface="Calibri"/>
                <a:cs typeface="Calibri"/>
                <a:sym typeface="Calibri"/>
              </a:rPr>
              <a:t> consists of a weekly payment and no-choice accommodation in ‘dispersal’ areas across the UK. </a:t>
            </a:r>
            <a:endParaRPr/>
          </a:p>
          <a:p>
            <a:pPr marL="457200" lvl="0" indent="-342900" algn="l" rtl="0">
              <a:lnSpc>
                <a:spcPct val="100000"/>
              </a:lnSpc>
              <a:spcBef>
                <a:spcPts val="0"/>
              </a:spcBef>
              <a:spcAft>
                <a:spcPts val="0"/>
              </a:spcAft>
              <a:buSzPts val="1800"/>
              <a:buChar char="●"/>
            </a:pPr>
            <a:r>
              <a:rPr lang="en-GB">
                <a:latin typeface="Calibri"/>
                <a:ea typeface="Calibri"/>
                <a:cs typeface="Calibri"/>
                <a:sym typeface="Calibri"/>
              </a:rPr>
              <a:t>The financial support is currently at a flat rate of </a:t>
            </a:r>
            <a:r>
              <a:rPr lang="en-GB" b="1">
                <a:solidFill>
                  <a:schemeClr val="accent2"/>
                </a:solidFill>
              </a:rPr>
              <a:t>£39.63 per person, per week</a:t>
            </a:r>
            <a:r>
              <a:rPr lang="en-GB">
                <a:latin typeface="Calibri"/>
                <a:ea typeface="Calibri"/>
                <a:cs typeface="Calibri"/>
                <a:sym typeface="Calibri"/>
              </a:rPr>
              <a:t>.</a:t>
            </a:r>
            <a:endParaRPr/>
          </a:p>
          <a:p>
            <a:pPr marL="457200" lvl="0" indent="-342900" algn="l" rtl="0">
              <a:lnSpc>
                <a:spcPct val="100000"/>
              </a:lnSpc>
              <a:spcBef>
                <a:spcPts val="0"/>
              </a:spcBef>
              <a:spcAft>
                <a:spcPts val="0"/>
              </a:spcAft>
              <a:buSzPts val="1800"/>
              <a:buChar char="●"/>
            </a:pPr>
            <a:r>
              <a:rPr lang="en-GB">
                <a:latin typeface="Calibri"/>
                <a:ea typeface="Calibri"/>
                <a:cs typeface="Calibri"/>
                <a:sym typeface="Calibri"/>
              </a:rPr>
              <a:t>While accommodation and utilities are provided for, people have only </a:t>
            </a:r>
            <a:r>
              <a:rPr lang="en-GB" b="1">
                <a:solidFill>
                  <a:schemeClr val="accent2"/>
                </a:solidFill>
              </a:rPr>
              <a:t>£5.66 a day</a:t>
            </a:r>
            <a:r>
              <a:rPr lang="en-GB">
                <a:latin typeface="Calibri"/>
                <a:ea typeface="Calibri"/>
                <a:cs typeface="Calibri"/>
                <a:sym typeface="Calibri"/>
              </a:rPr>
              <a:t> to cover their essential living needs</a:t>
            </a:r>
            <a:r>
              <a:rPr lang="en-GB"/>
              <a:t>.</a:t>
            </a:r>
            <a:endParaRPr/>
          </a:p>
          <a:p>
            <a:pPr marL="457200" lvl="0" indent="-342900" algn="l" rtl="0">
              <a:lnSpc>
                <a:spcPct val="100000"/>
              </a:lnSpc>
              <a:spcBef>
                <a:spcPts val="0"/>
              </a:spcBef>
              <a:spcAft>
                <a:spcPts val="0"/>
              </a:spcAft>
              <a:buSzPts val="1800"/>
              <a:buChar char="●"/>
            </a:pPr>
            <a:r>
              <a:rPr lang="en-GB"/>
              <a:t>The rates are set by the Home Office using a </a:t>
            </a:r>
            <a:r>
              <a:rPr lang="en-GB" b="1">
                <a:solidFill>
                  <a:schemeClr val="accent2"/>
                </a:solidFill>
              </a:rPr>
              <a:t>‘pick and mix’ methodology</a:t>
            </a:r>
            <a:r>
              <a:rPr lang="en-GB"/>
              <a:t> of ONS data and market research</a:t>
            </a:r>
            <a:endParaRPr/>
          </a:p>
          <a:p>
            <a:pPr marL="457200" lvl="0" indent="0" algn="l" rtl="0">
              <a:lnSpc>
                <a:spcPct val="100000"/>
              </a:lnSpc>
              <a:spcBef>
                <a:spcPts val="10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Calibri"/>
              <a:buNone/>
            </a:pPr>
            <a:r>
              <a:rPr lang="en-GB" b="1">
                <a:solidFill>
                  <a:schemeClr val="accent2"/>
                </a:solidFill>
              </a:rPr>
              <a:t>The struggle to access food</a:t>
            </a:r>
            <a:endParaRPr/>
          </a:p>
        </p:txBody>
      </p:sp>
      <p:sp>
        <p:nvSpPr>
          <p:cNvPr id="103" name="Google Shape;103;p5"/>
          <p:cNvSpPr txBox="1">
            <a:spLocks noGrp="1"/>
          </p:cNvSpPr>
          <p:nvPr>
            <p:ph type="body" idx="1"/>
          </p:nvPr>
        </p:nvSpPr>
        <p:spPr>
          <a:xfrm>
            <a:off x="838200" y="1690708"/>
            <a:ext cx="10515600" cy="4738800"/>
          </a:xfrm>
          <a:prstGeom prst="rect">
            <a:avLst/>
          </a:prstGeom>
          <a:noFill/>
          <a:ln>
            <a:noFill/>
          </a:ln>
        </p:spPr>
        <p:txBody>
          <a:bodyPr spcFirstLastPara="1" wrap="square" lIns="91425" tIns="45700" rIns="91425" bIns="45700" anchor="t" anchorCtr="0">
            <a:normAutofit fontScale="70000" lnSpcReduction="20000"/>
          </a:bodyPr>
          <a:lstStyle/>
          <a:p>
            <a:pPr marL="228600" lvl="0" indent="-253682" algn="l" rtl="0">
              <a:lnSpc>
                <a:spcPct val="100000"/>
              </a:lnSpc>
              <a:spcBef>
                <a:spcPts val="0"/>
              </a:spcBef>
              <a:spcAft>
                <a:spcPts val="0"/>
              </a:spcAft>
              <a:buClr>
                <a:schemeClr val="dk1"/>
              </a:buClr>
              <a:buSzPct val="100000"/>
              <a:buChar char="•"/>
            </a:pPr>
            <a:r>
              <a:rPr lang="en-GB" sz="4000"/>
              <a:t>Affording food is very difficult!</a:t>
            </a:r>
            <a:endParaRPr sz="4000">
              <a:latin typeface="Calibri"/>
              <a:ea typeface="Calibri"/>
              <a:cs typeface="Calibri"/>
              <a:sym typeface="Calibri"/>
            </a:endParaRPr>
          </a:p>
          <a:p>
            <a:pPr marL="228600" lvl="0" indent="-292100" algn="l" rtl="0">
              <a:lnSpc>
                <a:spcPct val="100000"/>
              </a:lnSpc>
              <a:spcBef>
                <a:spcPts val="1000"/>
              </a:spcBef>
              <a:spcAft>
                <a:spcPts val="0"/>
              </a:spcAft>
              <a:buSzPct val="100000"/>
              <a:buChar char="•"/>
            </a:pPr>
            <a:r>
              <a:rPr lang="en-GB" sz="4000"/>
              <a:t>People sometimes have to </a:t>
            </a:r>
            <a:r>
              <a:rPr lang="en-GB" sz="4000" b="1">
                <a:solidFill>
                  <a:schemeClr val="accent2"/>
                </a:solidFill>
              </a:rPr>
              <a:t>travel long distances </a:t>
            </a:r>
            <a:endParaRPr sz="4000" b="1">
              <a:solidFill>
                <a:schemeClr val="accent2"/>
              </a:solidFill>
            </a:endParaRPr>
          </a:p>
          <a:p>
            <a:pPr marL="228600" lvl="0" indent="-253682" algn="l" rtl="0">
              <a:lnSpc>
                <a:spcPct val="100000"/>
              </a:lnSpc>
              <a:spcBef>
                <a:spcPts val="1000"/>
              </a:spcBef>
              <a:spcAft>
                <a:spcPts val="0"/>
              </a:spcAft>
              <a:buClr>
                <a:schemeClr val="dk1"/>
              </a:buClr>
              <a:buSzPct val="100000"/>
              <a:buChar char="•"/>
            </a:pPr>
            <a:r>
              <a:rPr lang="en-GB" sz="4000">
                <a:latin typeface="Calibri"/>
                <a:ea typeface="Calibri"/>
                <a:cs typeface="Calibri"/>
                <a:sym typeface="Calibri"/>
              </a:rPr>
              <a:t>Mothers and children </a:t>
            </a:r>
            <a:r>
              <a:rPr lang="en-GB" sz="4000"/>
              <a:t>often</a:t>
            </a:r>
            <a:r>
              <a:rPr lang="en-GB" sz="4000">
                <a:latin typeface="Calibri"/>
                <a:ea typeface="Calibri"/>
                <a:cs typeface="Calibri"/>
                <a:sym typeface="Calibri"/>
              </a:rPr>
              <a:t> live in shared accommodation with </a:t>
            </a:r>
            <a:r>
              <a:rPr lang="en-GB" sz="4000" b="1">
                <a:solidFill>
                  <a:schemeClr val="accent2"/>
                </a:solidFill>
              </a:rPr>
              <a:t>very limited storage space</a:t>
            </a:r>
            <a:endParaRPr sz="4000" b="1">
              <a:solidFill>
                <a:schemeClr val="accent2"/>
              </a:solidFill>
            </a:endParaRPr>
          </a:p>
          <a:p>
            <a:pPr marL="228600" lvl="0" indent="-253682" algn="l" rtl="0">
              <a:lnSpc>
                <a:spcPct val="100000"/>
              </a:lnSpc>
              <a:spcBef>
                <a:spcPts val="1000"/>
              </a:spcBef>
              <a:spcAft>
                <a:spcPts val="0"/>
              </a:spcAft>
              <a:buClr>
                <a:schemeClr val="dk1"/>
              </a:buClr>
              <a:buSzPct val="100000"/>
              <a:buChar char="•"/>
            </a:pPr>
            <a:r>
              <a:rPr lang="en-GB" sz="4000"/>
              <a:t>M</a:t>
            </a:r>
            <a:r>
              <a:rPr lang="en-GB" sz="4000">
                <a:latin typeface="Calibri"/>
                <a:ea typeface="Calibri"/>
                <a:cs typeface="Calibri"/>
                <a:sym typeface="Calibri"/>
              </a:rPr>
              <a:t>any mothers struggle to buy nappies and formula milk for their babies.</a:t>
            </a:r>
            <a:endParaRPr sz="4000"/>
          </a:p>
          <a:p>
            <a:pPr marL="0" lvl="0" indent="0" algn="l" rtl="0">
              <a:lnSpc>
                <a:spcPct val="100000"/>
              </a:lnSpc>
              <a:spcBef>
                <a:spcPts val="1000"/>
              </a:spcBef>
              <a:spcAft>
                <a:spcPts val="0"/>
              </a:spcAft>
              <a:buNone/>
            </a:pPr>
            <a:endParaRPr sz="4000"/>
          </a:p>
          <a:p>
            <a:pPr marL="228600" lvl="0" indent="0" algn="l" rtl="0">
              <a:lnSpc>
                <a:spcPct val="100000"/>
              </a:lnSpc>
              <a:spcBef>
                <a:spcPts val="1000"/>
              </a:spcBef>
              <a:spcAft>
                <a:spcPts val="0"/>
              </a:spcAft>
              <a:buNone/>
            </a:pPr>
            <a:r>
              <a:rPr lang="en-GB" sz="4000"/>
              <a:t>People are living on asylum support for months and even years.</a:t>
            </a:r>
            <a:r>
              <a:rPr lang="en-GB" sz="4000" b="1"/>
              <a:t> </a:t>
            </a:r>
            <a:r>
              <a:rPr lang="en-GB" sz="4000">
                <a:solidFill>
                  <a:srgbClr val="000000"/>
                </a:solidFill>
              </a:rPr>
              <a:t>At the end of December 2020,</a:t>
            </a:r>
            <a:r>
              <a:rPr lang="en-GB" sz="4000" b="1">
                <a:solidFill>
                  <a:schemeClr val="accent2"/>
                </a:solidFill>
              </a:rPr>
              <a:t> 72% of people had been waiting for a decision on their claim for more than six months. </a:t>
            </a:r>
            <a:endParaRPr sz="2900">
              <a:latin typeface="Calibri"/>
              <a:ea typeface="Calibri"/>
              <a:cs typeface="Calibri"/>
              <a:sym typeface="Calibri"/>
            </a:endParaRPr>
          </a:p>
          <a:p>
            <a:pPr marL="228600" lvl="0" indent="-64135"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6"/>
          <p:cNvSpPr txBox="1">
            <a:spLocks noGrp="1"/>
          </p:cNvSpPr>
          <p:nvPr>
            <p:ph type="body" idx="1"/>
          </p:nvPr>
        </p:nvSpPr>
        <p:spPr>
          <a:xfrm>
            <a:off x="838200" y="1253400"/>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endParaRPr b="1" i="1">
              <a:solidFill>
                <a:schemeClr val="accent2"/>
              </a:solidFill>
            </a:endParaRPr>
          </a:p>
          <a:p>
            <a:pPr marL="228600" lvl="0" indent="0" algn="ctr" rtl="0">
              <a:lnSpc>
                <a:spcPct val="100000"/>
              </a:lnSpc>
              <a:spcBef>
                <a:spcPts val="1000"/>
              </a:spcBef>
              <a:spcAft>
                <a:spcPts val="0"/>
              </a:spcAft>
              <a:buNone/>
            </a:pPr>
            <a:r>
              <a:rPr lang="en-GB" b="1" i="1">
                <a:solidFill>
                  <a:schemeClr val="accent2"/>
                </a:solidFill>
              </a:rPr>
              <a:t>John told us he has lost 10 kilos in the last two years. Both he and his wife are suffering with depression and she is taking sleeping pills. He stated he was mentally worn down. </a:t>
            </a:r>
            <a:endParaRPr b="1" i="1">
              <a:solidFill>
                <a:schemeClr val="accent2"/>
              </a:solidFill>
            </a:endParaRPr>
          </a:p>
          <a:p>
            <a:pPr marL="228600" lvl="0" indent="0" algn="ctr" rtl="0">
              <a:lnSpc>
                <a:spcPct val="100000"/>
              </a:lnSpc>
              <a:spcBef>
                <a:spcPts val="1000"/>
              </a:spcBef>
              <a:spcAft>
                <a:spcPts val="0"/>
              </a:spcAft>
              <a:buNone/>
            </a:pPr>
            <a:endParaRPr b="1" i="1">
              <a:solidFill>
                <a:schemeClr val="accent2"/>
              </a:solidFill>
            </a:endParaRPr>
          </a:p>
          <a:p>
            <a:pPr marL="228600" lvl="0" indent="0" algn="ctr" rtl="0">
              <a:lnSpc>
                <a:spcPct val="100000"/>
              </a:lnSpc>
              <a:spcBef>
                <a:spcPts val="1000"/>
              </a:spcBef>
              <a:spcAft>
                <a:spcPts val="0"/>
              </a:spcAft>
              <a:buNone/>
            </a:pPr>
            <a:r>
              <a:rPr lang="en-GB" b="1" i="1">
                <a:solidFill>
                  <a:schemeClr val="accent2"/>
                </a:solidFill>
              </a:rPr>
              <a:t>“Never before in my life have I struggled for food and to feed my family, every week you have to calculate everything, I can’t work, I’m always in fear of detention, my life is a trap.”</a:t>
            </a:r>
            <a:endParaRPr b="1">
              <a:solidFill>
                <a:schemeClr val="accen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Calibri"/>
              <a:buNone/>
            </a:pPr>
            <a:r>
              <a:rPr lang="en-GB" b="1">
                <a:solidFill>
                  <a:schemeClr val="accent2"/>
                </a:solidFill>
              </a:rPr>
              <a:t>Our research</a:t>
            </a:r>
            <a:endParaRPr/>
          </a:p>
        </p:txBody>
      </p:sp>
      <p:sp>
        <p:nvSpPr>
          <p:cNvPr id="114" name="Google Shape;114;p7"/>
          <p:cNvSpPr txBox="1">
            <a:spLocks noGrp="1"/>
          </p:cNvSpPr>
          <p:nvPr>
            <p:ph type="body" idx="1"/>
          </p:nvPr>
        </p:nvSpPr>
        <p:spPr>
          <a:xfrm>
            <a:off x="838200" y="1580225"/>
            <a:ext cx="10515600" cy="4605616"/>
          </a:xfrm>
          <a:prstGeom prst="rect">
            <a:avLst/>
          </a:prstGeom>
          <a:noFill/>
          <a:ln>
            <a:noFill/>
          </a:ln>
        </p:spPr>
        <p:txBody>
          <a:bodyPr spcFirstLastPara="1" wrap="square" lIns="91425" tIns="45700" rIns="91425" bIns="45700" anchor="t" anchorCtr="0">
            <a:normAutofit lnSpcReduction="20000"/>
          </a:bodyPr>
          <a:lstStyle/>
          <a:p>
            <a:pPr marL="228600" lvl="0" indent="0" algn="l" rtl="0">
              <a:lnSpc>
                <a:spcPct val="90000"/>
              </a:lnSpc>
              <a:spcBef>
                <a:spcPts val="0"/>
              </a:spcBef>
              <a:spcAft>
                <a:spcPts val="0"/>
              </a:spcAft>
              <a:buNone/>
            </a:pPr>
            <a:endParaRPr/>
          </a:p>
          <a:p>
            <a:pPr marL="228600" lvl="0" indent="0" algn="l" rtl="0">
              <a:lnSpc>
                <a:spcPct val="100000"/>
              </a:lnSpc>
              <a:spcBef>
                <a:spcPts val="1000"/>
              </a:spcBef>
              <a:spcAft>
                <a:spcPts val="0"/>
              </a:spcAft>
              <a:buNone/>
            </a:pPr>
            <a:r>
              <a:rPr lang="en-GB"/>
              <a:t>In </a:t>
            </a:r>
            <a:r>
              <a:rPr lang="en-GB" b="1">
                <a:solidFill>
                  <a:schemeClr val="accent2"/>
                </a:solidFill>
              </a:rPr>
              <a:t>July and August 2020</a:t>
            </a:r>
            <a:r>
              <a:rPr lang="en-GB"/>
              <a:t>, we ran a two-week snapshot online survey to hear from people seeking asylum about their experience of living on asylum support. </a:t>
            </a:r>
            <a:endParaRPr/>
          </a:p>
          <a:p>
            <a:pPr marL="228600" lvl="0" indent="0" algn="l" rtl="0">
              <a:lnSpc>
                <a:spcPct val="100000"/>
              </a:lnSpc>
              <a:spcBef>
                <a:spcPts val="1000"/>
              </a:spcBef>
              <a:spcAft>
                <a:spcPts val="0"/>
              </a:spcAft>
              <a:buNone/>
            </a:pPr>
            <a:r>
              <a:rPr lang="en-GB"/>
              <a:t>The results are the basis of our report </a:t>
            </a:r>
            <a:r>
              <a:rPr lang="en-GB" b="1">
                <a:solidFill>
                  <a:schemeClr val="accent2"/>
                </a:solidFill>
              </a:rPr>
              <a:t>‘Locked into Poverty’.</a:t>
            </a:r>
            <a:endParaRPr b="1">
              <a:solidFill>
                <a:schemeClr val="accent2"/>
              </a:solidFill>
            </a:endParaRPr>
          </a:p>
          <a:p>
            <a:pPr marL="228600" lvl="0" indent="0" algn="l" rtl="0">
              <a:lnSpc>
                <a:spcPct val="100000"/>
              </a:lnSpc>
              <a:spcBef>
                <a:spcPts val="1000"/>
              </a:spcBef>
              <a:spcAft>
                <a:spcPts val="0"/>
              </a:spcAft>
              <a:buNone/>
            </a:pPr>
            <a:endParaRPr/>
          </a:p>
          <a:p>
            <a:pPr marL="228600" lvl="0" indent="0" algn="l" rtl="0">
              <a:lnSpc>
                <a:spcPct val="100000"/>
              </a:lnSpc>
              <a:spcBef>
                <a:spcPts val="1000"/>
              </a:spcBef>
              <a:spcAft>
                <a:spcPts val="0"/>
              </a:spcAft>
              <a:buNone/>
            </a:pPr>
            <a:r>
              <a:rPr lang="en-GB" b="1">
                <a:solidFill>
                  <a:schemeClr val="accent2"/>
                </a:solidFill>
              </a:rPr>
              <a:t>184 respondents</a:t>
            </a:r>
            <a:endParaRPr b="1">
              <a:solidFill>
                <a:schemeClr val="accent2"/>
              </a:solidFill>
            </a:endParaRPr>
          </a:p>
          <a:p>
            <a:pPr marL="457200" lvl="0" indent="-342900" algn="l" rtl="0">
              <a:lnSpc>
                <a:spcPct val="100000"/>
              </a:lnSpc>
              <a:spcBef>
                <a:spcPts val="1000"/>
              </a:spcBef>
              <a:spcAft>
                <a:spcPts val="0"/>
              </a:spcAft>
              <a:buSzPts val="1800"/>
              <a:buChar char="•"/>
            </a:pPr>
            <a:r>
              <a:rPr lang="en-GB"/>
              <a:t>From towns and cities across England, Wales and Scotland;</a:t>
            </a:r>
            <a:endParaRPr/>
          </a:p>
          <a:p>
            <a:pPr marL="457200" lvl="0" indent="-342900" algn="l" rtl="0">
              <a:lnSpc>
                <a:spcPct val="100000"/>
              </a:lnSpc>
              <a:spcBef>
                <a:spcPts val="0"/>
              </a:spcBef>
              <a:spcAft>
                <a:spcPts val="0"/>
              </a:spcAft>
              <a:buSzPts val="1800"/>
              <a:buChar char="•"/>
            </a:pPr>
            <a:r>
              <a:rPr lang="en-GB" b="1">
                <a:solidFill>
                  <a:schemeClr val="accent2"/>
                </a:solidFill>
              </a:rPr>
              <a:t>108 had children</a:t>
            </a:r>
            <a:r>
              <a:rPr lang="en-GB"/>
              <a:t> with them here in the UK;</a:t>
            </a:r>
            <a:endParaRPr/>
          </a:p>
          <a:p>
            <a:pPr marL="457200" lvl="0" indent="-342900" algn="l" rtl="0">
              <a:lnSpc>
                <a:spcPct val="100000"/>
              </a:lnSpc>
              <a:spcBef>
                <a:spcPts val="0"/>
              </a:spcBef>
              <a:spcAft>
                <a:spcPts val="0"/>
              </a:spcAft>
              <a:buSzPts val="1800"/>
              <a:buChar char="•"/>
            </a:pPr>
            <a:r>
              <a:rPr lang="en-GB" b="1">
                <a:solidFill>
                  <a:schemeClr val="accent2"/>
                </a:solidFill>
              </a:rPr>
              <a:t>76 did not</a:t>
            </a:r>
            <a:r>
              <a:rPr lang="en-GB"/>
              <a:t>. </a:t>
            </a:r>
            <a:endParaRPr/>
          </a:p>
          <a:p>
            <a:pPr marL="228600" lvl="0" indent="-7747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gd49cd1b4fe_0_256"/>
          <p:cNvPicPr preferRelativeResize="0"/>
          <p:nvPr/>
        </p:nvPicPr>
        <p:blipFill>
          <a:blip r:embed="rId3">
            <a:alphaModFix/>
          </a:blip>
          <a:stretch>
            <a:fillRect/>
          </a:stretch>
        </p:blipFill>
        <p:spPr>
          <a:xfrm>
            <a:off x="1429725" y="956150"/>
            <a:ext cx="9332551" cy="4670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pic>
        <p:nvPicPr>
          <p:cNvPr id="125" name="Google Shape;125;gd49cd1b4fe_0_7"/>
          <p:cNvPicPr preferRelativeResize="0"/>
          <p:nvPr/>
        </p:nvPicPr>
        <p:blipFill rotWithShape="1">
          <a:blip r:embed="rId3">
            <a:alphaModFix/>
          </a:blip>
          <a:srcRect/>
          <a:stretch/>
        </p:blipFill>
        <p:spPr>
          <a:xfrm>
            <a:off x="1532976" y="1147488"/>
            <a:ext cx="9126049" cy="4563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d49cd1b4fe_0_338"/>
          <p:cNvSpPr txBox="1">
            <a:spLocks noGrp="1"/>
          </p:cNvSpPr>
          <p:nvPr>
            <p:ph type="body" idx="1"/>
          </p:nvPr>
        </p:nvSpPr>
        <p:spPr>
          <a:xfrm>
            <a:off x="6508100" y="1825625"/>
            <a:ext cx="2939100" cy="728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GB" b="1"/>
              <a:t>Insufficient funds</a:t>
            </a:r>
            <a:endParaRPr b="1"/>
          </a:p>
        </p:txBody>
      </p:sp>
      <p:pic>
        <p:nvPicPr>
          <p:cNvPr id="131" name="Google Shape;131;gd49cd1b4fe_0_338"/>
          <p:cNvPicPr preferRelativeResize="0"/>
          <p:nvPr/>
        </p:nvPicPr>
        <p:blipFill rotWithShape="1">
          <a:blip r:embed="rId3">
            <a:alphaModFix/>
          </a:blip>
          <a:srcRect l="34802" t="38374" r="47610" b="26859"/>
          <a:stretch/>
        </p:blipFill>
        <p:spPr>
          <a:xfrm>
            <a:off x="997200" y="2001650"/>
            <a:ext cx="3656448" cy="3911500"/>
          </a:xfrm>
          <a:prstGeom prst="rect">
            <a:avLst/>
          </a:prstGeom>
          <a:noFill/>
          <a:ln>
            <a:noFill/>
          </a:ln>
        </p:spPr>
      </p:pic>
      <p:sp>
        <p:nvSpPr>
          <p:cNvPr id="132" name="Google Shape;132;gd49cd1b4fe_0_33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Calibri"/>
              <a:buNone/>
            </a:pPr>
            <a:r>
              <a:rPr lang="en-GB" b="1">
                <a:solidFill>
                  <a:schemeClr val="accent2"/>
                </a:solidFill>
              </a:rPr>
              <a:t>Food: </a:t>
            </a:r>
            <a:r>
              <a:rPr lang="en-GB" i="1">
                <a:solidFill>
                  <a:schemeClr val="accent2"/>
                </a:solidFill>
              </a:rPr>
              <a:t>Are you able to buy enough food for yourself/your family?</a:t>
            </a:r>
            <a:endParaRPr i="1"/>
          </a:p>
        </p:txBody>
      </p:sp>
      <p:sp>
        <p:nvSpPr>
          <p:cNvPr id="133" name="Google Shape;133;gd49cd1b4fe_0_338"/>
          <p:cNvSpPr txBox="1"/>
          <p:nvPr/>
        </p:nvSpPr>
        <p:spPr>
          <a:xfrm>
            <a:off x="8677500" y="2728613"/>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b="1">
                <a:latin typeface="Calibri"/>
                <a:ea typeface="Calibri"/>
                <a:cs typeface="Calibri"/>
                <a:sym typeface="Calibri"/>
              </a:rPr>
              <a:t>No freezer</a:t>
            </a:r>
            <a:endParaRPr sz="2800" b="1">
              <a:latin typeface="Calibri"/>
              <a:ea typeface="Calibri"/>
              <a:cs typeface="Calibri"/>
              <a:sym typeface="Calibri"/>
            </a:endParaRPr>
          </a:p>
        </p:txBody>
      </p:sp>
      <p:sp>
        <p:nvSpPr>
          <p:cNvPr id="134" name="Google Shape;134;gd49cd1b4fe_0_338"/>
          <p:cNvSpPr txBox="1"/>
          <p:nvPr/>
        </p:nvSpPr>
        <p:spPr>
          <a:xfrm>
            <a:off x="5554625" y="3833425"/>
            <a:ext cx="3656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b="1">
                <a:latin typeface="Calibri"/>
                <a:ea typeface="Calibri"/>
                <a:cs typeface="Calibri"/>
                <a:sym typeface="Calibri"/>
              </a:rPr>
              <a:t>Too far to carry food</a:t>
            </a:r>
            <a:endParaRPr sz="2800" b="1">
              <a:latin typeface="Calibri"/>
              <a:ea typeface="Calibri"/>
              <a:cs typeface="Calibri"/>
              <a:sym typeface="Calibri"/>
            </a:endParaRPr>
          </a:p>
        </p:txBody>
      </p:sp>
      <p:sp>
        <p:nvSpPr>
          <p:cNvPr id="135" name="Google Shape;135;gd49cd1b4fe_0_338"/>
          <p:cNvSpPr txBox="1"/>
          <p:nvPr/>
        </p:nvSpPr>
        <p:spPr>
          <a:xfrm>
            <a:off x="7247700" y="5088025"/>
            <a:ext cx="4429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b="1">
                <a:latin typeface="Calibri"/>
                <a:ea typeface="Calibri"/>
                <a:cs typeface="Calibri"/>
                <a:sym typeface="Calibri"/>
              </a:rPr>
              <a:t>Too far from cheaper shops</a:t>
            </a:r>
            <a:endParaRPr sz="2800" b="1">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1557</Words>
  <Application>Microsoft Office PowerPoint</Application>
  <PresentationFormat>Widescreen</PresentationFormat>
  <Paragraphs>97</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Locked into Poverty: Asylum Support Rates  Emma Birks, Campaigns Manager West Midlands  Asylum Matters </vt:lpstr>
      <vt:lpstr>What is asylum support?</vt:lpstr>
      <vt:lpstr>What does asylum support consist of?</vt:lpstr>
      <vt:lpstr>The struggle to access food</vt:lpstr>
      <vt:lpstr>PowerPoint Presentation</vt:lpstr>
      <vt:lpstr>Our research</vt:lpstr>
      <vt:lpstr>PowerPoint Presentation</vt:lpstr>
      <vt:lpstr>PowerPoint Presentation</vt:lpstr>
      <vt:lpstr>Food: Are you able to buy enough food for yourself/your family?</vt:lpstr>
      <vt:lpstr>PowerPoint Presentation</vt:lpstr>
      <vt:lpstr>Baby items:Can you buy all the items you need for your baby?</vt:lpstr>
      <vt:lpstr>PowerPoint Presentation</vt:lpstr>
      <vt:lpstr>PowerPoint Presentation</vt:lpstr>
      <vt:lpstr>PowerPoint Presentation</vt:lpstr>
      <vt:lpstr>Impact of Covid 19 pandemic</vt:lpstr>
      <vt:lpstr>Home schooling: Have you been able to do homeschooling?</vt:lpstr>
      <vt:lpstr>What can we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Locked into Poverty: Asylum Support Rates  Emma Birks, Campaigns Manager West Midlands  Asylum Matters</dc:title>
  <dc:creator>Jennifer Laws</dc:creator>
  <cp:lastModifiedBy>Emma Birks</cp:lastModifiedBy>
  <cp:revision>1</cp:revision>
  <dcterms:created xsi:type="dcterms:W3CDTF">2020-05-06T17:41:03Z</dcterms:created>
  <dcterms:modified xsi:type="dcterms:W3CDTF">2021-05-07T11:25:34Z</dcterms:modified>
</cp:coreProperties>
</file>