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7" r:id="rId5"/>
    <p:sldId id="329" r:id="rId6"/>
    <p:sldId id="348" r:id="rId7"/>
    <p:sldId id="342" r:id="rId8"/>
    <p:sldId id="362" r:id="rId9"/>
    <p:sldId id="355" r:id="rId10"/>
    <p:sldId id="356" r:id="rId11"/>
    <p:sldId id="357" r:id="rId12"/>
    <p:sldId id="358" r:id="rId13"/>
    <p:sldId id="359" r:id="rId14"/>
    <p:sldId id="360" r:id="rId15"/>
    <p:sldId id="363" r:id="rId16"/>
    <p:sldId id="349" r:id="rId17"/>
    <p:sldId id="361" r:id="rId18"/>
    <p:sldId id="332" r:id="rId19"/>
  </p:sldIdLst>
  <p:sldSz cx="10160000" cy="7620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 Watchorn" initials="LW" lastIdx="2" clrIdx="0">
    <p:extLst>
      <p:ext uri="{19B8F6BF-5375-455C-9EA6-DF929625EA0E}">
        <p15:presenceInfo xmlns:p15="http://schemas.microsoft.com/office/powerpoint/2012/main" userId="S::Liz.Watchorn@tnlcommunityfund.org.uk::fd49a277-7ea2-474c-9579-47c563a74b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20" autoAdjust="0"/>
  </p:normalViewPr>
  <p:slideViewPr>
    <p:cSldViewPr snapToGrid="0">
      <p:cViewPr varScale="1">
        <p:scale>
          <a:sx n="61" d="100"/>
          <a:sy n="61" d="100"/>
        </p:scale>
        <p:origin x="786" y="33"/>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13" cy="503103"/>
          </a:xfrm>
          <a:prstGeom prst="rect">
            <a:avLst/>
          </a:prstGeom>
        </p:spPr>
        <p:txBody>
          <a:bodyPr vert="horz" lIns="86950" tIns="43475" rIns="86950" bIns="43475" rtlCol="0"/>
          <a:lstStyle>
            <a:lvl1pPr algn="l">
              <a:defRPr sz="1100"/>
            </a:lvl1pPr>
          </a:lstStyle>
          <a:p>
            <a:endParaRPr lang="en-US"/>
          </a:p>
        </p:txBody>
      </p:sp>
      <p:sp>
        <p:nvSpPr>
          <p:cNvPr id="3" name="Date Placeholder 2"/>
          <p:cNvSpPr>
            <a:spLocks noGrp="1"/>
          </p:cNvSpPr>
          <p:nvPr>
            <p:ph type="dt" idx="1"/>
          </p:nvPr>
        </p:nvSpPr>
        <p:spPr>
          <a:xfrm>
            <a:off x="3901499" y="0"/>
            <a:ext cx="2985588" cy="503103"/>
          </a:xfrm>
          <a:prstGeom prst="rect">
            <a:avLst/>
          </a:prstGeom>
        </p:spPr>
        <p:txBody>
          <a:bodyPr vert="horz" lIns="86950" tIns="43475" rIns="86950" bIns="43475" rtlCol="0"/>
          <a:lstStyle>
            <a:lvl1pPr algn="r">
              <a:defRPr sz="1100"/>
            </a:lvl1pPr>
          </a:lstStyle>
          <a:p>
            <a:fld id="{52F0B41F-B224-DE48-9C5A-B527AC3E2A51}" type="datetimeFigureOut">
              <a:rPr lang="en-US" smtClean="0"/>
              <a:t>5/5/2021</a:t>
            </a:fld>
            <a:endParaRPr lang="en-US"/>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86950" tIns="43475" rIns="86950" bIns="43475" rtlCol="0" anchor="ctr"/>
          <a:lstStyle/>
          <a:p>
            <a:endParaRPr lang="en-US"/>
          </a:p>
        </p:txBody>
      </p:sp>
      <p:sp>
        <p:nvSpPr>
          <p:cNvPr id="5" name="Notes Placeholder 4"/>
          <p:cNvSpPr>
            <a:spLocks noGrp="1"/>
          </p:cNvSpPr>
          <p:nvPr>
            <p:ph type="body" sz="quarter" idx="3"/>
          </p:nvPr>
        </p:nvSpPr>
        <p:spPr>
          <a:xfrm>
            <a:off x="688817" y="4822270"/>
            <a:ext cx="5510530" cy="3945493"/>
          </a:xfrm>
          <a:prstGeom prst="rect">
            <a:avLst/>
          </a:prstGeom>
        </p:spPr>
        <p:txBody>
          <a:bodyPr vert="horz" lIns="86950" tIns="43475" rIns="86950" bIns="4347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199"/>
            <a:ext cx="2984513" cy="503102"/>
          </a:xfrm>
          <a:prstGeom prst="rect">
            <a:avLst/>
          </a:prstGeom>
        </p:spPr>
        <p:txBody>
          <a:bodyPr vert="horz" lIns="86950" tIns="43475" rIns="86950" bIns="43475" rtlCol="0" anchor="b"/>
          <a:lstStyle>
            <a:lvl1pPr algn="l">
              <a:defRPr sz="1100"/>
            </a:lvl1pPr>
          </a:lstStyle>
          <a:p>
            <a:endParaRPr lang="en-US"/>
          </a:p>
        </p:txBody>
      </p:sp>
      <p:sp>
        <p:nvSpPr>
          <p:cNvPr id="7" name="Slide Number Placeholder 6"/>
          <p:cNvSpPr>
            <a:spLocks noGrp="1"/>
          </p:cNvSpPr>
          <p:nvPr>
            <p:ph type="sldNum" sz="quarter" idx="5"/>
          </p:nvPr>
        </p:nvSpPr>
        <p:spPr>
          <a:xfrm>
            <a:off x="3901499" y="9517199"/>
            <a:ext cx="2985588" cy="503102"/>
          </a:xfrm>
          <a:prstGeom prst="rect">
            <a:avLst/>
          </a:prstGeom>
        </p:spPr>
        <p:txBody>
          <a:bodyPr vert="horz" lIns="86950" tIns="43475" rIns="86950" bIns="43475" rtlCol="0" anchor="b"/>
          <a:lstStyle>
            <a:lvl1pPr algn="r">
              <a:defRPr sz="1100"/>
            </a:lvl1pPr>
          </a:lstStyle>
          <a:p>
            <a:fld id="{304EE8F0-8632-F44A-B2EE-0131CA82EE61}" type="slidenum">
              <a:rPr lang="en-US" smtClean="0"/>
              <a:t>‹#›</a:t>
            </a:fld>
            <a:endParaRPr lang="en-US"/>
          </a:p>
        </p:txBody>
      </p:sp>
    </p:spTree>
    <p:extLst>
      <p:ext uri="{BB962C8B-B14F-4D97-AF65-F5344CB8AC3E}">
        <p14:creationId xmlns:p14="http://schemas.microsoft.com/office/powerpoint/2010/main" val="3768751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nlcommunityfund.org.uk/media/documents/KL20-02-Community-Action-for-the-Environment.pdf?mtime=20200917131603&amp;focal=non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tnlcommunityfund.org.uk/media/insights/documents/CAF-Power-of-the-collective.pdf?mtime=20210224094157&amp;focal=none" TargetMode="External"/><Relationship Id="rId4" Type="http://schemas.openxmlformats.org/officeDocument/2006/relationships/hyperlink" Target="https://ashden.org/wp-content/uploads/2020/09/CAC-TOOLKIT-CHAPTER-6.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nlcommunityfund.org.uk/funding/funding-guidance/reducing-your-environmental-footpri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EE8F0-8632-F44A-B2EE-0131CA82EE61}" type="slidenum">
              <a:rPr lang="en-US" smtClean="0"/>
              <a:t>1</a:t>
            </a:fld>
            <a:endParaRPr lang="en-US"/>
          </a:p>
        </p:txBody>
      </p:sp>
    </p:spTree>
    <p:extLst>
      <p:ext uri="{BB962C8B-B14F-4D97-AF65-F5344CB8AC3E}">
        <p14:creationId xmlns:p14="http://schemas.microsoft.com/office/powerpoint/2010/main" val="1625341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9503" fontAlgn="base"/>
            <a:r>
              <a:rPr lang="en-GB" dirty="0"/>
              <a:t>16 delivery strands are focused on people living in balance with their environment, with each project relevant to its community.</a:t>
            </a:r>
            <a:r>
              <a:rPr lang="en-US" dirty="0"/>
              <a:t>​</a:t>
            </a:r>
          </a:p>
          <a:p>
            <a:pPr rtl="0" fontAlgn="base"/>
            <a:endParaRPr lang="en-GB" sz="1100" b="1" dirty="0"/>
          </a:p>
          <a:p>
            <a:pPr rtl="0" fontAlgn="base"/>
            <a:r>
              <a:rPr lang="en-GB" sz="1100" b="1" dirty="0"/>
              <a:t>Progress to date:</a:t>
            </a:r>
            <a:r>
              <a:rPr lang="en-US" sz="1100" dirty="0"/>
              <a:t>​</a:t>
            </a:r>
          </a:p>
          <a:p>
            <a:pPr rtl="0" fontAlgn="base"/>
            <a:r>
              <a:rPr lang="en-GB" sz="1100" dirty="0"/>
              <a:t>The project has asked for farmers interested in using an acre of land to grow fruit or veg and have begun a survey to identify local growers, map out potential training, skills sharing opportunities and a machinery tool ring. </a:t>
            </a:r>
            <a:r>
              <a:rPr lang="en-US" sz="1100" dirty="0"/>
              <a:t>​</a:t>
            </a:r>
          </a:p>
          <a:p>
            <a:pPr rtl="0" fontAlgn="base"/>
            <a:r>
              <a:rPr lang="en-GB" sz="1100" dirty="0"/>
              <a:t>Match funding has been secured for 10,000 trees from The Woodland Trust to use in </a:t>
            </a:r>
            <a:r>
              <a:rPr lang="en-GB" sz="1100" dirty="0" err="1"/>
              <a:t>agro-foresty</a:t>
            </a:r>
            <a:r>
              <a:rPr lang="en-GB" sz="1100" dirty="0"/>
              <a:t>. Fruit trees will be grown on land where sheep can graze and other crops like mistletoe can also be grown on the trees.</a:t>
            </a:r>
            <a:r>
              <a:rPr lang="en-US" sz="1100" dirty="0"/>
              <a:t>​</a:t>
            </a:r>
          </a:p>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10</a:t>
            </a:fld>
            <a:endParaRPr lang="en-US"/>
          </a:p>
        </p:txBody>
      </p:sp>
    </p:spTree>
    <p:extLst>
      <p:ext uri="{BB962C8B-B14F-4D97-AF65-F5344CB8AC3E}">
        <p14:creationId xmlns:p14="http://schemas.microsoft.com/office/powerpoint/2010/main" val="234410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9503"/>
            <a:r>
              <a:rPr lang="en-GB" dirty="0"/>
              <a:t>Media training for farmers will help them develop confidence and skills needed to engage in wider climate discussions and share learning more effectively.  </a:t>
            </a:r>
            <a:r>
              <a:rPr lang="en-US" dirty="0"/>
              <a:t>​</a:t>
            </a:r>
          </a:p>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11</a:t>
            </a:fld>
            <a:endParaRPr lang="en-US"/>
          </a:p>
        </p:txBody>
      </p:sp>
    </p:spTree>
    <p:extLst>
      <p:ext uri="{BB962C8B-B14F-4D97-AF65-F5344CB8AC3E}">
        <p14:creationId xmlns:p14="http://schemas.microsoft.com/office/powerpoint/2010/main" val="728056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Disused spaces: (usually with a growing element) this is perhaps also been encouraged by our year of staying at home, micro-local daily walks, passing the same unused spaces multiple times a week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Then, it’s a depressing trend but the rise of food-banks is not a healthy food system sign, and how is that likely to develop in the short and long term.</a:t>
            </a:r>
          </a:p>
        </p:txBody>
      </p:sp>
      <p:sp>
        <p:nvSpPr>
          <p:cNvPr id="4" name="Slide Number Placeholder 3"/>
          <p:cNvSpPr>
            <a:spLocks noGrp="1"/>
          </p:cNvSpPr>
          <p:nvPr>
            <p:ph type="sldNum" sz="quarter" idx="5"/>
          </p:nvPr>
        </p:nvSpPr>
        <p:spPr/>
        <p:txBody>
          <a:bodyPr/>
          <a:lstStyle/>
          <a:p>
            <a:fld id="{304EE8F0-8632-F44A-B2EE-0131CA82EE61}" type="slidenum">
              <a:rPr lang="en-US" smtClean="0"/>
              <a:t>12</a:t>
            </a:fld>
            <a:endParaRPr lang="en-US"/>
          </a:p>
        </p:txBody>
      </p:sp>
    </p:spTree>
    <p:extLst>
      <p:ext uri="{BB962C8B-B14F-4D97-AF65-F5344CB8AC3E}">
        <p14:creationId xmlns:p14="http://schemas.microsoft.com/office/powerpoint/2010/main" val="176598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https://www.tnlcommunityfund.org.uk/media/documents/KL20-02-Community-Action-for-the-Environment.pdf?mtime=20200917131603&amp;focal=none</a:t>
            </a:r>
          </a:p>
          <a:p>
            <a:endParaRPr lang="en-US">
              <a:cs typeface="Calibri"/>
            </a:endParaRPr>
          </a:p>
          <a:p>
            <a:r>
              <a:rPr lang="en-US">
                <a:hlinkClick r:id="rId4"/>
              </a:rPr>
              <a:t>https://ashden.org/wp-content/uploads/2020/09/CAC-TOOLKIT-CHAPTER-6.pdf</a:t>
            </a:r>
          </a:p>
          <a:p>
            <a:endParaRPr lang="en-US">
              <a:cs typeface="Calibri"/>
            </a:endParaRPr>
          </a:p>
          <a:p>
            <a:r>
              <a:rPr lang="en-US">
                <a:hlinkClick r:id="rId5"/>
              </a:rPr>
              <a:t>https://www.tnlcommunityfund.org.uk/media/insights/documents/CAF-Power-of-the-collective.pdf?mtime=20210224094157&amp;focal=none</a:t>
            </a:r>
            <a:endParaRPr lang="en-US"/>
          </a:p>
        </p:txBody>
      </p:sp>
      <p:sp>
        <p:nvSpPr>
          <p:cNvPr id="4" name="Slide Number Placeholder 3"/>
          <p:cNvSpPr>
            <a:spLocks noGrp="1"/>
          </p:cNvSpPr>
          <p:nvPr>
            <p:ph type="sldNum" sz="quarter" idx="5"/>
          </p:nvPr>
        </p:nvSpPr>
        <p:spPr/>
        <p:txBody>
          <a:bodyPr/>
          <a:lstStyle/>
          <a:p>
            <a:fld id="{304EE8F0-8632-F44A-B2EE-0131CA82EE61}" type="slidenum">
              <a:rPr lang="en-US" smtClean="0"/>
              <a:t>13</a:t>
            </a:fld>
            <a:endParaRPr lang="en-US"/>
          </a:p>
        </p:txBody>
      </p:sp>
    </p:spTree>
    <p:extLst>
      <p:ext uri="{BB962C8B-B14F-4D97-AF65-F5344CB8AC3E}">
        <p14:creationId xmlns:p14="http://schemas.microsoft.com/office/powerpoint/2010/main" val="2057898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endParaRPr lang="en-GB" dirty="0">
              <a:highlight>
                <a:srgbClr val="FFFF00"/>
              </a:highlight>
            </a:endParaRPr>
          </a:p>
        </p:txBody>
      </p:sp>
      <p:sp>
        <p:nvSpPr>
          <p:cNvPr id="4" name="Slide Number Placeholder 3"/>
          <p:cNvSpPr>
            <a:spLocks noGrp="1"/>
          </p:cNvSpPr>
          <p:nvPr>
            <p:ph type="sldNum" sz="quarter" idx="5"/>
          </p:nvPr>
        </p:nvSpPr>
        <p:spPr/>
        <p:txBody>
          <a:bodyPr/>
          <a:lstStyle/>
          <a:p>
            <a:fld id="{304EE8F0-8632-F44A-B2EE-0131CA82EE61}" type="slidenum">
              <a:rPr lang="en-US" smtClean="0"/>
              <a:t>14</a:t>
            </a:fld>
            <a:endParaRPr lang="en-US"/>
          </a:p>
        </p:txBody>
      </p:sp>
    </p:spTree>
    <p:extLst>
      <p:ext uri="{BB962C8B-B14F-4D97-AF65-F5344CB8AC3E}">
        <p14:creationId xmlns:p14="http://schemas.microsoft.com/office/powerpoint/2010/main" val="260921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15</a:t>
            </a:fld>
            <a:endParaRPr lang="en-US"/>
          </a:p>
        </p:txBody>
      </p:sp>
    </p:spTree>
    <p:extLst>
      <p:ext uri="{BB962C8B-B14F-4D97-AF65-F5344CB8AC3E}">
        <p14:creationId xmlns:p14="http://schemas.microsoft.com/office/powerpoint/2010/main" val="119375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 = give ‘food for thought’ for participants</a:t>
            </a:r>
          </a:p>
          <a:p>
            <a:endParaRPr lang="en-GB" dirty="0"/>
          </a:p>
          <a:p>
            <a:r>
              <a:rPr lang="en-GB" dirty="0"/>
              <a:t>Share interconnections between the climate and nature emergency and food</a:t>
            </a:r>
          </a:p>
        </p:txBody>
      </p:sp>
      <p:sp>
        <p:nvSpPr>
          <p:cNvPr id="4" name="Slide Number Placeholder 3"/>
          <p:cNvSpPr>
            <a:spLocks noGrp="1"/>
          </p:cNvSpPr>
          <p:nvPr>
            <p:ph type="sldNum" sz="quarter" idx="5"/>
          </p:nvPr>
        </p:nvSpPr>
        <p:spPr/>
        <p:txBody>
          <a:bodyPr/>
          <a:lstStyle/>
          <a:p>
            <a:fld id="{304EE8F0-8632-F44A-B2EE-0131CA82EE61}" type="slidenum">
              <a:rPr lang="en-US" smtClean="0"/>
              <a:t>2</a:t>
            </a:fld>
            <a:endParaRPr lang="en-US"/>
          </a:p>
        </p:txBody>
      </p:sp>
    </p:spTree>
    <p:extLst>
      <p:ext uri="{BB962C8B-B14F-4D97-AF65-F5344CB8AC3E}">
        <p14:creationId xmlns:p14="http://schemas.microsoft.com/office/powerpoint/2010/main" val="3682629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3</a:t>
            </a:fld>
            <a:endParaRPr lang="en-US"/>
          </a:p>
        </p:txBody>
      </p:sp>
    </p:spTree>
    <p:extLst>
      <p:ext uri="{BB962C8B-B14F-4D97-AF65-F5344CB8AC3E}">
        <p14:creationId xmlns:p14="http://schemas.microsoft.com/office/powerpoint/2010/main" val="138820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Climate Action Top-ups (Pilot)</a:t>
            </a:r>
            <a:endParaRPr lang="en-US" dirty="0"/>
          </a:p>
          <a:p>
            <a:r>
              <a:rPr lang="en-US" dirty="0"/>
              <a:t>Expert advice practical support</a:t>
            </a:r>
            <a:endParaRPr lang="en-US" dirty="0">
              <a:cs typeface="Calibri"/>
            </a:endParaRPr>
          </a:p>
          <a:p>
            <a:endParaRPr lang="en-US" dirty="0">
              <a:cs typeface="Calibri"/>
            </a:endParaRPr>
          </a:p>
          <a:p>
            <a:r>
              <a:rPr lang="en-US" b="1" dirty="0"/>
              <a:t>Looking at our grant making practice</a:t>
            </a:r>
            <a:r>
              <a:rPr lang="en-US" dirty="0"/>
              <a:t>: we’ll be developing ways we support current and future grant holders and the wider sector, to consider the climate impact of their work beyond just those directly working on environmental projects. </a:t>
            </a:r>
            <a:endParaRPr lang="en-US" dirty="0">
              <a:cs typeface="Calibri"/>
            </a:endParaRPr>
          </a:p>
          <a:p>
            <a:r>
              <a:rPr lang="en-US" dirty="0">
                <a:cs typeface="Calibri"/>
              </a:rPr>
              <a:t>Colleague engagement </a:t>
            </a:r>
          </a:p>
          <a:p>
            <a:r>
              <a:rPr lang="en-US" dirty="0">
                <a:cs typeface="Calibri"/>
              </a:rPr>
              <a:t>Climate Hub</a:t>
            </a:r>
            <a:endParaRPr lang="en-US" dirty="0"/>
          </a:p>
          <a:p>
            <a:r>
              <a:rPr lang="en-US" dirty="0">
                <a:cs typeface="Calibri"/>
              </a:rPr>
              <a:t>Review forms, processes, etc.</a:t>
            </a:r>
          </a:p>
          <a:p>
            <a:endParaRPr lang="en-US" dirty="0"/>
          </a:p>
          <a:p>
            <a:r>
              <a:rPr lang="en-US" dirty="0"/>
              <a:t>•Direct grant holders and applicants to the </a:t>
            </a:r>
            <a:r>
              <a:rPr lang="en-US" dirty="0">
                <a:hlinkClick r:id="rId3"/>
              </a:rPr>
              <a:t>Environmental Guidance page on our website</a:t>
            </a:r>
            <a:endParaRPr lang="en-US" dirty="0"/>
          </a:p>
        </p:txBody>
      </p:sp>
      <p:sp>
        <p:nvSpPr>
          <p:cNvPr id="4" name="Slide Number Placeholder 3"/>
          <p:cNvSpPr>
            <a:spLocks noGrp="1"/>
          </p:cNvSpPr>
          <p:nvPr>
            <p:ph type="sldNum" sz="quarter" idx="5"/>
          </p:nvPr>
        </p:nvSpPr>
        <p:spPr/>
        <p:txBody>
          <a:bodyPr/>
          <a:lstStyle/>
          <a:p>
            <a:fld id="{304EE8F0-8632-F44A-B2EE-0131CA82EE61}" type="slidenum">
              <a:rPr lang="en-US" smtClean="0"/>
              <a:t>4</a:t>
            </a:fld>
            <a:endParaRPr lang="en-US"/>
          </a:p>
        </p:txBody>
      </p:sp>
    </p:spTree>
    <p:extLst>
      <p:ext uri="{BB962C8B-B14F-4D97-AF65-F5344CB8AC3E}">
        <p14:creationId xmlns:p14="http://schemas.microsoft.com/office/powerpoint/2010/main" val="237386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9503"/>
            <a:r>
              <a:rPr lang="en-GB" sz="1100" dirty="0"/>
              <a:t>We supported Alexandra Rose Charity to expand their fruit &amp; vegetable scheme, which enabled them to test the model outside of London </a:t>
            </a:r>
          </a:p>
          <a:p>
            <a:pPr defTabSz="869503"/>
            <a:r>
              <a:rPr lang="en-GB" sz="1100" dirty="0"/>
              <a:t>they have had a good level of success with this. Our funding helped them build their evidence base, which has helped them secure further funding.</a:t>
            </a:r>
          </a:p>
          <a:p>
            <a:endParaRPr lang="en-GB" dirty="0"/>
          </a:p>
          <a:p>
            <a:r>
              <a:rPr lang="en-GB" dirty="0"/>
              <a:t>Holistic view</a:t>
            </a:r>
          </a:p>
          <a:p>
            <a:r>
              <a:rPr lang="en-GB" dirty="0"/>
              <a:t>Engagement is key. Selling points are key.</a:t>
            </a:r>
          </a:p>
          <a:p>
            <a:r>
              <a:rPr lang="en-GB" dirty="0"/>
              <a:t>Co-benefits = key</a:t>
            </a:r>
          </a:p>
        </p:txBody>
      </p:sp>
      <p:sp>
        <p:nvSpPr>
          <p:cNvPr id="4" name="Slide Number Placeholder 3"/>
          <p:cNvSpPr>
            <a:spLocks noGrp="1"/>
          </p:cNvSpPr>
          <p:nvPr>
            <p:ph type="sldNum" sz="quarter" idx="5"/>
          </p:nvPr>
        </p:nvSpPr>
        <p:spPr/>
        <p:txBody>
          <a:bodyPr/>
          <a:lstStyle/>
          <a:p>
            <a:fld id="{304EE8F0-8632-F44A-B2EE-0131CA82EE61}" type="slidenum">
              <a:rPr lang="en-US" smtClean="0"/>
              <a:t>5</a:t>
            </a:fld>
            <a:endParaRPr lang="en-US"/>
          </a:p>
        </p:txBody>
      </p:sp>
    </p:spTree>
    <p:extLst>
      <p:ext uri="{BB962C8B-B14F-4D97-AF65-F5344CB8AC3E}">
        <p14:creationId xmlns:p14="http://schemas.microsoft.com/office/powerpoint/2010/main" val="12653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9503"/>
            <a:r>
              <a:rPr lang="en-GB" dirty="0"/>
              <a:t>Partnership with Islington Council.</a:t>
            </a:r>
            <a:r>
              <a:rPr lang="en-US" dirty="0"/>
              <a:t>​</a:t>
            </a:r>
          </a:p>
          <a:p>
            <a:r>
              <a:rPr lang="en-GB" sz="1100" dirty="0"/>
              <a:t>Three broad strands: outreach, recruitment and training of climate action ambassadors; a borough-wide food and waste diagnosis exercise; and test-and-learn activities across five demonstrator sites. </a:t>
            </a:r>
          </a:p>
          <a:p>
            <a:endParaRPr lang="en-GB" sz="1100" dirty="0"/>
          </a:p>
          <a:p>
            <a:pPr rtl="0" fontAlgn="base"/>
            <a:r>
              <a:rPr lang="en-GB" sz="1100" b="1" dirty="0"/>
              <a:t>Progress to date:</a:t>
            </a:r>
            <a:r>
              <a:rPr lang="en-US" sz="1100" dirty="0"/>
              <a:t>​</a:t>
            </a:r>
          </a:p>
          <a:p>
            <a:pPr rtl="0" fontAlgn="base"/>
            <a:r>
              <a:rPr lang="en-GB" sz="1100" dirty="0"/>
              <a:t>The project has recruited climate ambassadors.</a:t>
            </a:r>
            <a:r>
              <a:rPr lang="en-US" sz="1100" dirty="0"/>
              <a:t>​</a:t>
            </a:r>
          </a:p>
          <a:p>
            <a:pPr rtl="0" fontAlgn="base"/>
            <a:r>
              <a:rPr lang="en-GB" sz="1100" dirty="0"/>
              <a:t>Plant nurseries and the story garden have stayed open throughout the pandemic but it has been challenge to deliver some parts of the development work as face to face contact with harder to reach groups is a key part of the work. </a:t>
            </a:r>
            <a:r>
              <a:rPr lang="en-US" sz="1100" dirty="0"/>
              <a:t>​</a:t>
            </a:r>
          </a:p>
          <a:p>
            <a:pPr rtl="0" fontAlgn="base"/>
            <a:r>
              <a:rPr lang="en-GB" sz="1100" dirty="0"/>
              <a:t>The local impact of COVID-19 has strengthened the council’s support for Octopus and GG as, it has highlighted the need for Islington to increase and maximise its public green spaces and growing spaces. </a:t>
            </a:r>
            <a:endParaRPr lang="en-US" sz="1100" dirty="0"/>
          </a:p>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6</a:t>
            </a:fld>
            <a:endParaRPr lang="en-US"/>
          </a:p>
        </p:txBody>
      </p:sp>
    </p:spTree>
    <p:extLst>
      <p:ext uri="{BB962C8B-B14F-4D97-AF65-F5344CB8AC3E}">
        <p14:creationId xmlns:p14="http://schemas.microsoft.com/office/powerpoint/2010/main" val="511376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9503"/>
            <a:r>
              <a:rPr lang="en-GB" dirty="0"/>
              <a:t>Aim: Partnership with London Leap and a range of local community food projects to build a sustainable food system that delivers environmental benefits and improve social conditions for Tower Hamlets residents.</a:t>
            </a:r>
            <a:r>
              <a:rPr lang="en-US" dirty="0"/>
              <a:t>​</a:t>
            </a:r>
          </a:p>
          <a:p>
            <a:pPr defTabSz="869503"/>
            <a:endParaRPr lang="en-US" dirty="0"/>
          </a:p>
          <a:p>
            <a:pPr defTabSz="869503"/>
            <a:r>
              <a:rPr lang="en-GB" dirty="0"/>
              <a:t>Hubs are located in three housing estates chosen to ensure specific local perspectives are included. Each hub will deliver a programme of activities co-designed with residents and will test the ideas from the blueprint.</a:t>
            </a:r>
            <a:endParaRPr lang="en-US" dirty="0"/>
          </a:p>
          <a:p>
            <a:endParaRPr lang="en-GB" sz="1100" dirty="0"/>
          </a:p>
          <a:p>
            <a:pPr rtl="0" fontAlgn="base"/>
            <a:r>
              <a:rPr lang="en-GB" sz="1100" b="1" dirty="0"/>
              <a:t>Progress to date:</a:t>
            </a:r>
            <a:r>
              <a:rPr lang="en-US" sz="1100" dirty="0"/>
              <a:t>​</a:t>
            </a:r>
          </a:p>
          <a:p>
            <a:pPr rtl="0" fontAlgn="base"/>
            <a:r>
              <a:rPr lang="en-GB" sz="1100" dirty="0"/>
              <a:t>Partners have delivered Theory of Change and Evaluation &amp; Learning Workshops</a:t>
            </a:r>
            <a:endParaRPr lang="en-US" sz="1100" dirty="0"/>
          </a:p>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7</a:t>
            </a:fld>
            <a:endParaRPr lang="en-US"/>
          </a:p>
        </p:txBody>
      </p:sp>
    </p:spTree>
    <p:extLst>
      <p:ext uri="{BB962C8B-B14F-4D97-AF65-F5344CB8AC3E}">
        <p14:creationId xmlns:p14="http://schemas.microsoft.com/office/powerpoint/2010/main" val="335371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9503"/>
            <a:r>
              <a:rPr lang="en-GB" dirty="0"/>
              <a:t>Glasgow City Food Network (GCFN) are leading a two year development project with a partnership of food community organisations.</a:t>
            </a:r>
            <a:r>
              <a:rPr lang="en-US" dirty="0"/>
              <a:t>​</a:t>
            </a:r>
          </a:p>
          <a:p>
            <a:pPr defTabSz="869503"/>
            <a:endParaRPr lang="en-GB" dirty="0"/>
          </a:p>
          <a:p>
            <a:pPr defTabSz="869503"/>
            <a:endParaRPr lang="en-GB" dirty="0"/>
          </a:p>
          <a:p>
            <a:pPr defTabSz="869503"/>
            <a:r>
              <a:rPr lang="en-GB" dirty="0"/>
              <a:t>Buy-in from key strategic stakeholders working towards the same goals e.g. Glasgow Centre for Population Health, Glasgow Food Policy and Partnership, Glasgow City Council Food Growing and Planning</a:t>
            </a:r>
            <a:endParaRPr lang="en-US" dirty="0"/>
          </a:p>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8</a:t>
            </a:fld>
            <a:endParaRPr lang="en-US"/>
          </a:p>
        </p:txBody>
      </p:sp>
    </p:spTree>
    <p:extLst>
      <p:ext uri="{BB962C8B-B14F-4D97-AF65-F5344CB8AC3E}">
        <p14:creationId xmlns:p14="http://schemas.microsoft.com/office/powerpoint/2010/main" val="197399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9503" fontAlgn="base"/>
            <a:r>
              <a:rPr lang="en-GB" dirty="0"/>
              <a:t>Working in in partnership with Derry City &amp; Strabane Council, The Conservation Volunteers, and University College Cork. </a:t>
            </a:r>
            <a:r>
              <a:rPr lang="en-US" dirty="0"/>
              <a:t>​</a:t>
            </a:r>
          </a:p>
          <a:p>
            <a:pPr rtl="0" fontAlgn="base"/>
            <a:endParaRPr lang="en-GB" sz="1100" b="1" dirty="0"/>
          </a:p>
          <a:p>
            <a:pPr rtl="0" fontAlgn="base"/>
            <a:r>
              <a:rPr lang="en-GB" sz="1100" b="1" dirty="0"/>
              <a:t>Progress to date: </a:t>
            </a:r>
            <a:r>
              <a:rPr lang="en-US" sz="1100" dirty="0"/>
              <a:t>​</a:t>
            </a:r>
          </a:p>
          <a:p>
            <a:pPr rtl="0" fontAlgn="base"/>
            <a:r>
              <a:rPr lang="en-GB" sz="1100" dirty="0"/>
              <a:t>The number of families in the growing at home (I Can Grow) programme is now 260 against an original target of 100.</a:t>
            </a:r>
            <a:r>
              <a:rPr lang="en-US" sz="1100" dirty="0"/>
              <a:t>​</a:t>
            </a:r>
          </a:p>
          <a:p>
            <a:pPr rtl="0" fontAlgn="base"/>
            <a:r>
              <a:rPr lang="en-GB" sz="1100" dirty="0"/>
              <a:t>Equipment provided and some expert mentoring from Council’s newly appointed horticulturalist and a team of conservation volunteers, that will run over two growing seasons</a:t>
            </a:r>
            <a:endParaRPr lang="en-US" sz="1100" dirty="0"/>
          </a:p>
          <a:p>
            <a:pPr rtl="0" fontAlgn="base"/>
            <a:r>
              <a:rPr lang="en-GB" sz="1100" dirty="0"/>
              <a:t>The project has attracted donations of organic, peat-free compost from an organics recycling firm and been featured on BBC Radio Ulster. </a:t>
            </a:r>
            <a:r>
              <a:rPr lang="en-US" sz="1100" dirty="0"/>
              <a:t>​</a:t>
            </a:r>
          </a:p>
          <a:p>
            <a:pPr rtl="0" fontAlgn="base"/>
            <a:r>
              <a:rPr lang="en-GB" sz="1100" dirty="0"/>
              <a:t>Currently developing the research element of the project and shaping the baseline study, planning a best practice study trip.</a:t>
            </a:r>
            <a:r>
              <a:rPr lang="en-US" sz="1100" dirty="0"/>
              <a:t>​</a:t>
            </a:r>
          </a:p>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9</a:t>
            </a:fld>
            <a:endParaRPr lang="en-US"/>
          </a:p>
        </p:txBody>
      </p:sp>
    </p:spTree>
    <p:extLst>
      <p:ext uri="{BB962C8B-B14F-4D97-AF65-F5344CB8AC3E}">
        <p14:creationId xmlns:p14="http://schemas.microsoft.com/office/powerpoint/2010/main" val="3146284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with Imag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2F50854F-B6E5-DA4D-BE39-21305DB8D620}"/>
              </a:ext>
            </a:extLst>
          </p:cNvPr>
          <p:cNvSpPr/>
          <p:nvPr userDrawn="1"/>
        </p:nvSpPr>
        <p:spPr>
          <a:xfrm>
            <a:off x="0" y="5080000"/>
            <a:ext cx="10160000" cy="2540000"/>
          </a:xfrm>
          <a:custGeom>
            <a:avLst/>
            <a:gdLst/>
            <a:ahLst/>
            <a:cxnLst/>
            <a:rect l="l" t="t" r="r" b="b"/>
            <a:pathLst>
              <a:path w="10160000" h="2540000">
                <a:moveTo>
                  <a:pt x="0" y="2540000"/>
                </a:moveTo>
                <a:lnTo>
                  <a:pt x="10160000" y="2540000"/>
                </a:lnTo>
                <a:lnTo>
                  <a:pt x="10160000" y="0"/>
                </a:lnTo>
                <a:lnTo>
                  <a:pt x="0" y="0"/>
                </a:lnTo>
                <a:lnTo>
                  <a:pt x="0" y="2540000"/>
                </a:lnTo>
                <a:close/>
              </a:path>
            </a:pathLst>
          </a:custGeom>
          <a:solidFill>
            <a:schemeClr val="bg1"/>
          </a:solidFill>
        </p:spPr>
        <p:txBody>
          <a:bodyPr wrap="square" lIns="0" tIns="0" rIns="0" bIns="0" rtlCol="0"/>
          <a:lstStyle/>
          <a:p>
            <a:endParaRPr/>
          </a:p>
        </p:txBody>
      </p:sp>
      <p:pic>
        <p:nvPicPr>
          <p:cNvPr id="11" name="Picture 10">
            <a:extLst>
              <a:ext uri="{FF2B5EF4-FFF2-40B4-BE49-F238E27FC236}">
                <a16:creationId xmlns:a16="http://schemas.microsoft.com/office/drawing/2014/main" id="{E921CEF1-4591-CA49-B64D-1867ABA5E3D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65800" y="5486400"/>
            <a:ext cx="4394200" cy="2133599"/>
          </a:xfrm>
          <a:prstGeom prst="rect">
            <a:avLst/>
          </a:prstGeom>
        </p:spPr>
      </p:pic>
      <p:sp>
        <p:nvSpPr>
          <p:cNvPr id="18" name="Text Placeholder 3">
            <a:extLst>
              <a:ext uri="{FF2B5EF4-FFF2-40B4-BE49-F238E27FC236}">
                <a16:creationId xmlns:a16="http://schemas.microsoft.com/office/drawing/2014/main" id="{D07068D9-B1D8-764D-8B77-05827C85CFB9}"/>
              </a:ext>
            </a:extLst>
          </p:cNvPr>
          <p:cNvSpPr>
            <a:spLocks noGrp="1"/>
          </p:cNvSpPr>
          <p:nvPr>
            <p:ph type="body" sz="quarter" idx="15" hasCustomPrompt="1"/>
          </p:nvPr>
        </p:nvSpPr>
        <p:spPr>
          <a:xfrm>
            <a:off x="756000" y="4731560"/>
            <a:ext cx="8677628" cy="648460"/>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Document title, Rockwell 40pt </a:t>
            </a:r>
            <a:r>
              <a:rPr lang="en-US" err="1"/>
              <a:t>bd</a:t>
            </a:r>
            <a:endParaRPr lang="en-US"/>
          </a:p>
        </p:txBody>
      </p:sp>
      <p:sp>
        <p:nvSpPr>
          <p:cNvPr id="9" name="Text Placeholder 5">
            <a:extLst>
              <a:ext uri="{FF2B5EF4-FFF2-40B4-BE49-F238E27FC236}">
                <a16:creationId xmlns:a16="http://schemas.microsoft.com/office/drawing/2014/main" id="{CFA34A01-AA5C-7845-9010-1A5D3E98115E}"/>
              </a:ext>
            </a:extLst>
          </p:cNvPr>
          <p:cNvSpPr>
            <a:spLocks noGrp="1"/>
          </p:cNvSpPr>
          <p:nvPr>
            <p:ph type="body" sz="quarter" idx="16" hasCustomPrompt="1"/>
          </p:nvPr>
        </p:nvSpPr>
        <p:spPr>
          <a:xfrm>
            <a:off x="756000" y="5461762"/>
            <a:ext cx="4664076" cy="1396238"/>
          </a:xfrm>
          <a:prstGeom prst="rect">
            <a:avLst/>
          </a:prstGeom>
        </p:spPr>
        <p:txBody>
          <a:bodyPr>
            <a:normAutofit/>
          </a:bodyPr>
          <a:lstStyle>
            <a:lvl1pPr>
              <a:defRPr sz="2600" b="0" i="0">
                <a:solidFill>
                  <a:schemeClr val="bg2"/>
                </a:solidFill>
                <a:latin typeface="Rockwell" panose="02060603020205020403" pitchFamily="18" charset="77"/>
              </a:defRPr>
            </a:lvl1pPr>
          </a:lstStyle>
          <a:p>
            <a:pPr lvl="0"/>
            <a:r>
              <a:rPr lang="en-US"/>
              <a:t>Subtitle, Rockwell 26pt </a:t>
            </a:r>
            <a:r>
              <a:rPr lang="en-US" err="1"/>
              <a:t>reg</a:t>
            </a:r>
            <a:endParaRPr lang="en-US"/>
          </a:p>
        </p:txBody>
      </p:sp>
      <p:pic>
        <p:nvPicPr>
          <p:cNvPr id="6" name="Picture Placeholder 7">
            <a:extLst>
              <a:ext uri="{FF2B5EF4-FFF2-40B4-BE49-F238E27FC236}">
                <a16:creationId xmlns:a16="http://schemas.microsoft.com/office/drawing/2014/main" id="{14FBB086-2DC2-8E44-9111-954845BD5B4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47" r="132" b="347"/>
          <a:stretch/>
        </p:blipFill>
        <p:spPr>
          <a:xfrm>
            <a:off x="0" y="3"/>
            <a:ext cx="10160000" cy="4463590"/>
          </a:xfrm>
          <a:prstGeom prst="rect">
            <a:avLst/>
          </a:prstGeom>
        </p:spPr>
      </p:pic>
    </p:spTree>
    <p:extLst>
      <p:ext uri="{BB962C8B-B14F-4D97-AF65-F5344CB8AC3E}">
        <p14:creationId xmlns:p14="http://schemas.microsoft.com/office/powerpoint/2010/main" val="168101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Burgundy">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44B0787-D6A0-8E40-B0F5-1A520238AF48}"/>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bg2"/>
          </a:solidFill>
        </p:spPr>
        <p:txBody>
          <a:bodyPr wrap="square" lIns="0" tIns="0" rIns="0" bIns="0" rtlCol="0"/>
          <a:lstStyle/>
          <a:p>
            <a:endParaRPr/>
          </a:p>
        </p:txBody>
      </p:sp>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0" y="6635562"/>
            <a:ext cx="1979999" cy="755838"/>
          </a:xfrm>
          <a:prstGeom prst="rect">
            <a:avLst/>
          </a:prstGeom>
        </p:spPr>
      </p:pic>
      <p:sp>
        <p:nvSpPr>
          <p:cNvPr id="8" name="object 22">
            <a:extLst>
              <a:ext uri="{FF2B5EF4-FFF2-40B4-BE49-F238E27FC236}">
                <a16:creationId xmlns:a16="http://schemas.microsoft.com/office/drawing/2014/main" id="{D841E546-72F9-574E-92BF-EBDA3DBA35E9}"/>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5"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9" name="Text Placeholder 24">
            <a:extLst>
              <a:ext uri="{FF2B5EF4-FFF2-40B4-BE49-F238E27FC236}">
                <a16:creationId xmlns:a16="http://schemas.microsoft.com/office/drawing/2014/main" id="{721B451E-D0EB-D640-9F8E-FFAD3FC78636}"/>
              </a:ext>
            </a:extLst>
          </p:cNvPr>
          <p:cNvSpPr>
            <a:spLocks noGrp="1"/>
          </p:cNvSpPr>
          <p:nvPr>
            <p:ph type="body" sz="quarter" idx="19" hasCustomPrompt="1"/>
          </p:nvPr>
        </p:nvSpPr>
        <p:spPr>
          <a:xfrm>
            <a:off x="584200" y="7125494"/>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3" name="Text Placeholder 3">
            <a:extLst>
              <a:ext uri="{FF2B5EF4-FFF2-40B4-BE49-F238E27FC236}">
                <a16:creationId xmlns:a16="http://schemas.microsoft.com/office/drawing/2014/main" id="{A0E87ACA-3A10-7A4F-84E5-7802122E9EBD}"/>
              </a:ext>
            </a:extLst>
          </p:cNvPr>
          <p:cNvSpPr>
            <a:spLocks noGrp="1"/>
          </p:cNvSpPr>
          <p:nvPr>
            <p:ph type="body" sz="quarter" idx="22" hasCustomPrompt="1"/>
          </p:nvPr>
        </p:nvSpPr>
        <p:spPr>
          <a:xfrm>
            <a:off x="756000" y="2600156"/>
            <a:ext cx="775406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Section title, Rockwell 40pt </a:t>
            </a:r>
            <a:r>
              <a:rPr lang="en-US" err="1"/>
              <a:t>bd</a:t>
            </a:r>
            <a:endParaRPr lang="en-US"/>
          </a:p>
        </p:txBody>
      </p:sp>
      <p:sp>
        <p:nvSpPr>
          <p:cNvPr id="14" name="Text Placeholder 5">
            <a:extLst>
              <a:ext uri="{FF2B5EF4-FFF2-40B4-BE49-F238E27FC236}">
                <a16:creationId xmlns:a16="http://schemas.microsoft.com/office/drawing/2014/main" id="{33996AF7-F67E-7746-B25D-48A0A73595A5}"/>
              </a:ext>
            </a:extLst>
          </p:cNvPr>
          <p:cNvSpPr>
            <a:spLocks noGrp="1"/>
          </p:cNvSpPr>
          <p:nvPr>
            <p:ph type="body" sz="quarter" idx="23" hasCustomPrompt="1"/>
          </p:nvPr>
        </p:nvSpPr>
        <p:spPr>
          <a:xfrm>
            <a:off x="756000" y="3276600"/>
            <a:ext cx="7448825" cy="558089"/>
          </a:xfrm>
          <a:prstGeom prst="rect">
            <a:avLst/>
          </a:prstGeom>
        </p:spPr>
        <p:txBody>
          <a:bodyPr>
            <a:noAutofit/>
          </a:bodyPr>
          <a:lstStyle>
            <a:lvl1pPr>
              <a:defRPr sz="2600" b="0" i="0">
                <a:solidFill>
                  <a:schemeClr val="bg1"/>
                </a:solidFill>
                <a:latin typeface="Rockwell" panose="02060603020205020403" pitchFamily="18" charset="77"/>
              </a:defRPr>
            </a:lvl1pPr>
          </a:lstStyle>
          <a:p>
            <a:r>
              <a:rPr lang="en-US"/>
              <a:t>Subtitle, Rockwell 26pt </a:t>
            </a:r>
            <a:r>
              <a:rPr lang="en-US" err="1"/>
              <a:t>reg</a:t>
            </a:r>
            <a:r>
              <a:rPr lang="en-US"/>
              <a:t> white</a:t>
            </a:r>
          </a:p>
        </p:txBody>
      </p:sp>
    </p:spTree>
    <p:extLst>
      <p:ext uri="{BB962C8B-B14F-4D97-AF65-F5344CB8AC3E}">
        <p14:creationId xmlns:p14="http://schemas.microsoft.com/office/powerpoint/2010/main" val="156206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Magenta">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44B0787-D6A0-8E40-B0F5-1A520238AF48}"/>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tx2"/>
          </a:solidFill>
        </p:spPr>
        <p:txBody>
          <a:bodyPr wrap="square" lIns="0" tIns="0" rIns="0" bIns="0" rtlCol="0"/>
          <a:lstStyle/>
          <a:p>
            <a:endParaRPr/>
          </a:p>
        </p:txBody>
      </p:sp>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0" y="6635562"/>
            <a:ext cx="1979999" cy="755838"/>
          </a:xfrm>
          <a:prstGeom prst="rect">
            <a:avLst/>
          </a:prstGeom>
        </p:spPr>
      </p:pic>
      <p:sp>
        <p:nvSpPr>
          <p:cNvPr id="21" name="object 22">
            <a:extLst>
              <a:ext uri="{FF2B5EF4-FFF2-40B4-BE49-F238E27FC236}">
                <a16:creationId xmlns:a16="http://schemas.microsoft.com/office/drawing/2014/main" id="{E1DF7BAE-23CF-8A4E-BE89-CB14BD98F7AD}"/>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5"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22" name="Text Placeholder 24">
            <a:extLst>
              <a:ext uri="{FF2B5EF4-FFF2-40B4-BE49-F238E27FC236}">
                <a16:creationId xmlns:a16="http://schemas.microsoft.com/office/drawing/2014/main" id="{EF8BEE4D-471E-8341-9389-B3D1BA64A3C9}"/>
              </a:ext>
            </a:extLst>
          </p:cNvPr>
          <p:cNvSpPr>
            <a:spLocks noGrp="1"/>
          </p:cNvSpPr>
          <p:nvPr>
            <p:ph type="body" sz="quarter" idx="19" hasCustomPrompt="1"/>
          </p:nvPr>
        </p:nvSpPr>
        <p:spPr>
          <a:xfrm>
            <a:off x="584200" y="7125494"/>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9" name="Text Placeholder 9">
            <a:extLst>
              <a:ext uri="{FF2B5EF4-FFF2-40B4-BE49-F238E27FC236}">
                <a16:creationId xmlns:a16="http://schemas.microsoft.com/office/drawing/2014/main" id="{125FB845-ACF2-A24C-B170-D8F3A768D68F}"/>
              </a:ext>
            </a:extLst>
          </p:cNvPr>
          <p:cNvSpPr>
            <a:spLocks noGrp="1"/>
          </p:cNvSpPr>
          <p:nvPr>
            <p:ph type="body" sz="quarter" idx="12" hasCustomPrompt="1"/>
          </p:nvPr>
        </p:nvSpPr>
        <p:spPr>
          <a:xfrm>
            <a:off x="756000" y="3810000"/>
            <a:ext cx="8572472" cy="929871"/>
          </a:xfrm>
          <a:prstGeom prst="rect">
            <a:avLst/>
          </a:prstGeom>
        </p:spPr>
        <p:txBody>
          <a:bodyPr>
            <a:normAutofit/>
          </a:bodyPr>
          <a:lstStyle>
            <a:lvl1pPr>
              <a:defRPr sz="2000" b="1" i="0">
                <a:solidFill>
                  <a:schemeClr val="bg1"/>
                </a:solidFill>
                <a:latin typeface="Trebuchet MS" panose="020B0703020202090204" pitchFamily="34" charset="0"/>
              </a:defRPr>
            </a:lvl1pPr>
            <a:lvl2pPr>
              <a:defRPr sz="1600" b="1" i="0">
                <a:latin typeface="Rockwell Std" panose="02060603030405020103" pitchFamily="18" charset="0"/>
              </a:defRPr>
            </a:lvl2pPr>
            <a:lvl3pPr>
              <a:defRPr sz="1600" b="1" i="0">
                <a:latin typeface="Rockwell Std" panose="02060603030405020103" pitchFamily="18" charset="0"/>
              </a:defRPr>
            </a:lvl3pPr>
            <a:lvl4pPr>
              <a:defRPr sz="1600" b="1" i="0">
                <a:latin typeface="Rockwell Std" panose="02060603030405020103" pitchFamily="18" charset="0"/>
              </a:defRPr>
            </a:lvl4pPr>
            <a:lvl5pPr>
              <a:defRPr sz="1600" b="1" i="0">
                <a:latin typeface="Rockwell Std" panose="02060603030405020103" pitchFamily="18" charset="0"/>
              </a:defRPr>
            </a:lvl5pPr>
          </a:lstStyle>
          <a:p>
            <a:r>
              <a:rPr lang="en-US"/>
              <a:t>Contact details or additional information, Trebuchet 20pt </a:t>
            </a:r>
            <a:r>
              <a:rPr lang="en-US" err="1"/>
              <a:t>bd</a:t>
            </a:r>
            <a:r>
              <a:rPr lang="en-US"/>
              <a:t> white</a:t>
            </a:r>
          </a:p>
        </p:txBody>
      </p:sp>
      <p:sp>
        <p:nvSpPr>
          <p:cNvPr id="10" name="Text Placeholder 3">
            <a:extLst>
              <a:ext uri="{FF2B5EF4-FFF2-40B4-BE49-F238E27FC236}">
                <a16:creationId xmlns:a16="http://schemas.microsoft.com/office/drawing/2014/main" id="{BF42BA85-BE33-6D4A-B15B-B05E0C49FA0F}"/>
              </a:ext>
            </a:extLst>
          </p:cNvPr>
          <p:cNvSpPr>
            <a:spLocks noGrp="1"/>
          </p:cNvSpPr>
          <p:nvPr>
            <p:ph type="body" sz="quarter" idx="22" hasCustomPrompt="1"/>
          </p:nvPr>
        </p:nvSpPr>
        <p:spPr>
          <a:xfrm>
            <a:off x="756000" y="2600156"/>
            <a:ext cx="8572472" cy="685177"/>
          </a:xfrm>
          <a:prstGeom prst="rect">
            <a:avLst/>
          </a:prstGeom>
        </p:spPr>
        <p:txBody>
          <a:bodyPr/>
          <a:lstStyle>
            <a:lvl1pPr>
              <a:defRPr sz="4000" b="1" i="0">
                <a:solidFill>
                  <a:schemeClr val="bg1"/>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Thank you, Rockwell 40pt </a:t>
            </a:r>
            <a:r>
              <a:rPr lang="en-US" err="1"/>
              <a:t>bd</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Agenda Magenta">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5E1F63B-E0B3-5743-91A9-57358921A06F}"/>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tx2"/>
          </a:solidFill>
        </p:spPr>
        <p:txBody>
          <a:bodyPr wrap="square" lIns="0" tIns="0" rIns="0" bIns="0" rtlCol="0"/>
          <a:lstStyle/>
          <a:p>
            <a:endParaRPr/>
          </a:p>
        </p:txBody>
      </p:sp>
      <p:sp>
        <p:nvSpPr>
          <p:cNvPr id="7" name="object 22">
            <a:extLst>
              <a:ext uri="{FF2B5EF4-FFF2-40B4-BE49-F238E27FC236}">
                <a16:creationId xmlns:a16="http://schemas.microsoft.com/office/drawing/2014/main" id="{2B02E010-F189-F44E-A86C-C82490D53119}"/>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5" smtClean="0">
                <a:latin typeface="Trebuchet MS"/>
                <a:cs typeface="Trebuchet MS"/>
              </a:rPr>
              <a:pPr marL="12700">
                <a:lnSpc>
                  <a:spcPct val="100000"/>
                </a:lnSpc>
                <a:spcBef>
                  <a:spcPts val="100"/>
                </a:spcBef>
              </a:pPr>
              <a:t>‹#›</a:t>
            </a:fld>
            <a:endParaRPr lang="en-GB" sz="1200">
              <a:latin typeface="Trebuchet MS"/>
              <a:cs typeface="Trebuchet MS"/>
            </a:endParaRPr>
          </a:p>
        </p:txBody>
      </p:sp>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0" y="6635562"/>
            <a:ext cx="1979999" cy="755838"/>
          </a:xfrm>
          <a:prstGeom prst="rect">
            <a:avLst/>
          </a:prstGeom>
        </p:spPr>
      </p:pic>
      <p:sp>
        <p:nvSpPr>
          <p:cNvPr id="25" name="Text Placeholder 24">
            <a:extLst>
              <a:ext uri="{FF2B5EF4-FFF2-40B4-BE49-F238E27FC236}">
                <a16:creationId xmlns:a16="http://schemas.microsoft.com/office/drawing/2014/main" id="{14FE6E20-BF05-5B43-8A56-B422939AEF1A}"/>
              </a:ext>
            </a:extLst>
          </p:cNvPr>
          <p:cNvSpPr>
            <a:spLocks noGrp="1"/>
          </p:cNvSpPr>
          <p:nvPr>
            <p:ph type="body" sz="quarter" idx="19" hasCustomPrompt="1"/>
          </p:nvPr>
        </p:nvSpPr>
        <p:spPr>
          <a:xfrm>
            <a:off x="584200" y="7125494"/>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6" name="Text Placeholder 3">
            <a:extLst>
              <a:ext uri="{FF2B5EF4-FFF2-40B4-BE49-F238E27FC236}">
                <a16:creationId xmlns:a16="http://schemas.microsoft.com/office/drawing/2014/main" id="{ECD2FF9C-2793-E143-B8AD-CAC3A2A43095}"/>
              </a:ext>
            </a:extLst>
          </p:cNvPr>
          <p:cNvSpPr>
            <a:spLocks noGrp="1"/>
          </p:cNvSpPr>
          <p:nvPr>
            <p:ph type="body" sz="quarter" idx="15" hasCustomPrompt="1"/>
          </p:nvPr>
        </p:nvSpPr>
        <p:spPr>
          <a:xfrm>
            <a:off x="756000" y="454745"/>
            <a:ext cx="7772400" cy="685177"/>
          </a:xfrm>
          <a:prstGeom prst="rect">
            <a:avLst/>
          </a:prstGeom>
        </p:spPr>
        <p:txBody>
          <a:bodyPr/>
          <a:lstStyle>
            <a:lvl1pPr>
              <a:defRPr sz="4000" b="1" i="0">
                <a:solidFill>
                  <a:schemeClr val="bg1"/>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Contents, Rockwell 40pt </a:t>
            </a:r>
            <a:r>
              <a:rPr lang="en-US" err="1"/>
              <a:t>bd</a:t>
            </a:r>
            <a:endParaRPr lang="en-US"/>
          </a:p>
        </p:txBody>
      </p:sp>
      <p:sp>
        <p:nvSpPr>
          <p:cNvPr id="18" name="Text Placeholder 14">
            <a:extLst>
              <a:ext uri="{FF2B5EF4-FFF2-40B4-BE49-F238E27FC236}">
                <a16:creationId xmlns:a16="http://schemas.microsoft.com/office/drawing/2014/main" id="{4537CC7A-867D-DD42-BDBE-BC841DE169FE}"/>
              </a:ext>
            </a:extLst>
          </p:cNvPr>
          <p:cNvSpPr>
            <a:spLocks noGrp="1"/>
          </p:cNvSpPr>
          <p:nvPr>
            <p:ph type="body" sz="quarter" idx="21" hasCustomPrompt="1"/>
          </p:nvPr>
        </p:nvSpPr>
        <p:spPr>
          <a:xfrm>
            <a:off x="756000" y="1752600"/>
            <a:ext cx="7516283" cy="4495800"/>
          </a:xfrm>
          <a:prstGeom prst="rect">
            <a:avLst/>
          </a:prstGeom>
        </p:spPr>
        <p:txBody>
          <a:bodyPr>
            <a:normAutofit/>
          </a:bodyPr>
          <a:lstStyle>
            <a:lvl1pPr marL="285750" marR="0" indent="-285750" defTabSz="914400" eaLnBrk="1" fontAlgn="auto" latinLnBrk="0" hangingPunct="1">
              <a:lnSpc>
                <a:spcPct val="125000"/>
              </a:lnSpc>
              <a:spcBef>
                <a:spcPts val="0"/>
              </a:spcBef>
              <a:spcAft>
                <a:spcPts val="0"/>
              </a:spcAft>
              <a:buClrTx/>
              <a:buSzTx/>
              <a:buFont typeface="Arial" panose="020B0604020202020204" pitchFamily="34" charset="0"/>
              <a:buChar char="•"/>
              <a:tabLst/>
              <a:defRPr sz="2000" b="0" i="0">
                <a:solidFill>
                  <a:schemeClr val="bg1"/>
                </a:solidFill>
                <a:latin typeface="Trebuchet MS" panose="020B0703020202090204" pitchFamily="34" charset="0"/>
              </a:defRPr>
            </a:lvl1pPr>
          </a:lstStyle>
          <a:p>
            <a:pPr lvl="0"/>
            <a:r>
              <a:rPr lang="en-US"/>
              <a:t>Bullet point copy, Trebuchet 20pt regular white</a:t>
            </a:r>
          </a:p>
          <a:p>
            <a:pPr lvl="0"/>
            <a:r>
              <a:rPr lang="en-US"/>
              <a:t>Bullet point copy, Trebuchet 20pt regular white</a:t>
            </a:r>
          </a:p>
          <a:p>
            <a:pPr marL="285750" marR="0" lvl="0" indent="-28575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t>Bullet point copy, Trebuchet 20pt regular white</a:t>
            </a:r>
          </a:p>
          <a:p>
            <a:pPr marL="285750" marR="0" lvl="0" indent="-28575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t>Bullet point copy, Trebuchet 20pt regular white</a:t>
            </a:r>
          </a:p>
          <a:p>
            <a:pPr marL="285750" marR="0" lvl="0" indent="-28575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t>Bullet point copy, Trebuchet 20pt regular white</a:t>
            </a:r>
          </a:p>
          <a:p>
            <a:pPr lvl="0"/>
            <a:endParaRPr lang="en-US"/>
          </a:p>
        </p:txBody>
      </p:sp>
    </p:spTree>
    <p:extLst>
      <p:ext uri="{BB962C8B-B14F-4D97-AF65-F5344CB8AC3E}">
        <p14:creationId xmlns:p14="http://schemas.microsoft.com/office/powerpoint/2010/main" val="198091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Content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0" y="6635562"/>
            <a:ext cx="1979999" cy="755838"/>
          </a:xfrm>
          <a:prstGeom prst="rect">
            <a:avLst/>
          </a:prstGeom>
        </p:spPr>
      </p:pic>
      <p:sp>
        <p:nvSpPr>
          <p:cNvPr id="17" name="object 22">
            <a:extLst>
              <a:ext uri="{FF2B5EF4-FFF2-40B4-BE49-F238E27FC236}">
                <a16:creationId xmlns:a16="http://schemas.microsoft.com/office/drawing/2014/main" id="{38F128BC-4A74-A64D-ADA6-743AD0531FFE}"/>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5"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8" name="Text Placeholder 24">
            <a:extLst>
              <a:ext uri="{FF2B5EF4-FFF2-40B4-BE49-F238E27FC236}">
                <a16:creationId xmlns:a16="http://schemas.microsoft.com/office/drawing/2014/main" id="{7AED7FA6-3E9A-7B49-88CE-BF6057D3428E}"/>
              </a:ext>
            </a:extLst>
          </p:cNvPr>
          <p:cNvSpPr>
            <a:spLocks noGrp="1"/>
          </p:cNvSpPr>
          <p:nvPr>
            <p:ph type="body" sz="quarter" idx="19" hasCustomPrompt="1"/>
          </p:nvPr>
        </p:nvSpPr>
        <p:spPr>
          <a:xfrm>
            <a:off x="584200" y="7125494"/>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6" name="Text Placeholder 3">
            <a:extLst>
              <a:ext uri="{FF2B5EF4-FFF2-40B4-BE49-F238E27FC236}">
                <a16:creationId xmlns:a16="http://schemas.microsoft.com/office/drawing/2014/main" id="{B62859A0-99D6-CB45-8B1A-8C9DBADDAEA8}"/>
              </a:ext>
            </a:extLst>
          </p:cNvPr>
          <p:cNvSpPr>
            <a:spLocks noGrp="1"/>
          </p:cNvSpPr>
          <p:nvPr>
            <p:ph type="body" sz="quarter" idx="21" hasCustomPrompt="1"/>
          </p:nvPr>
        </p:nvSpPr>
        <p:spPr>
          <a:xfrm>
            <a:off x="396000" y="288000"/>
            <a:ext cx="9220504"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Rockwell 40pt </a:t>
            </a:r>
            <a:r>
              <a:rPr lang="en-US" err="1"/>
              <a:t>bd</a:t>
            </a:r>
            <a:endParaRPr lang="en-US"/>
          </a:p>
        </p:txBody>
      </p:sp>
      <p:sp>
        <p:nvSpPr>
          <p:cNvPr id="20" name="Text Placeholder 14">
            <a:extLst>
              <a:ext uri="{FF2B5EF4-FFF2-40B4-BE49-F238E27FC236}">
                <a16:creationId xmlns:a16="http://schemas.microsoft.com/office/drawing/2014/main" id="{4AB1EC5F-18CA-D540-A0A6-1C98A3049C2A}"/>
              </a:ext>
            </a:extLst>
          </p:cNvPr>
          <p:cNvSpPr>
            <a:spLocks noGrp="1"/>
          </p:cNvSpPr>
          <p:nvPr>
            <p:ph type="body" sz="quarter" idx="23" hasCustomPrompt="1"/>
          </p:nvPr>
        </p:nvSpPr>
        <p:spPr>
          <a:xfrm>
            <a:off x="396000" y="1584000"/>
            <a:ext cx="9220504" cy="4932000"/>
          </a:xfrm>
          <a:prstGeom prst="rect">
            <a:avLst/>
          </a:prstGeom>
        </p:spPr>
        <p:txBody>
          <a:bodyPr>
            <a:normAutofit/>
          </a:bodyPr>
          <a:lstStyle>
            <a:lvl1pPr marL="0" marR="0" indent="0" defTabSz="914400"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400"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Body copy, Trebuchet 20pt regular black. </a:t>
            </a:r>
          </a:p>
          <a:p>
            <a:pPr lvl="0"/>
            <a:endParaRPr lang="en-US"/>
          </a:p>
        </p:txBody>
      </p:sp>
    </p:spTree>
    <p:extLst>
      <p:ext uri="{BB962C8B-B14F-4D97-AF65-F5344CB8AC3E}">
        <p14:creationId xmlns:p14="http://schemas.microsoft.com/office/powerpoint/2010/main" val="380566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Single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0" y="6635562"/>
            <a:ext cx="1979999" cy="755838"/>
          </a:xfrm>
          <a:prstGeom prst="rect">
            <a:avLst/>
          </a:prstGeom>
        </p:spPr>
      </p:pic>
      <p:sp>
        <p:nvSpPr>
          <p:cNvPr id="18" name="object 22">
            <a:extLst>
              <a:ext uri="{FF2B5EF4-FFF2-40B4-BE49-F238E27FC236}">
                <a16:creationId xmlns:a16="http://schemas.microsoft.com/office/drawing/2014/main" id="{C039DC9F-59E2-584D-AF41-48EA1B2A2F42}"/>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5"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9" name="Text Placeholder 24">
            <a:extLst>
              <a:ext uri="{FF2B5EF4-FFF2-40B4-BE49-F238E27FC236}">
                <a16:creationId xmlns:a16="http://schemas.microsoft.com/office/drawing/2014/main" id="{5265EB06-9B59-7248-ABF6-C64B0382D845}"/>
              </a:ext>
            </a:extLst>
          </p:cNvPr>
          <p:cNvSpPr>
            <a:spLocks noGrp="1"/>
          </p:cNvSpPr>
          <p:nvPr>
            <p:ph type="body" sz="quarter" idx="19" hasCustomPrompt="1"/>
          </p:nvPr>
        </p:nvSpPr>
        <p:spPr>
          <a:xfrm>
            <a:off x="584200" y="7125494"/>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24" name="Text Placeholder 3">
            <a:extLst>
              <a:ext uri="{FF2B5EF4-FFF2-40B4-BE49-F238E27FC236}">
                <a16:creationId xmlns:a16="http://schemas.microsoft.com/office/drawing/2014/main" id="{73A212CF-152A-EF4F-AAD7-71F2EE25F0C6}"/>
              </a:ext>
            </a:extLst>
          </p:cNvPr>
          <p:cNvSpPr>
            <a:spLocks noGrp="1"/>
          </p:cNvSpPr>
          <p:nvPr>
            <p:ph type="body" sz="quarter" idx="22" hasCustomPrompt="1"/>
          </p:nvPr>
        </p:nvSpPr>
        <p:spPr>
          <a:xfrm>
            <a:off x="3852000" y="288000"/>
            <a:ext cx="590852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40pt </a:t>
            </a:r>
            <a:r>
              <a:rPr lang="en-US" err="1"/>
              <a:t>bd</a:t>
            </a:r>
            <a:r>
              <a:rPr lang="en-US"/>
              <a:t> pink</a:t>
            </a:r>
          </a:p>
        </p:txBody>
      </p:sp>
      <p:sp>
        <p:nvSpPr>
          <p:cNvPr id="26" name="Text Placeholder 14">
            <a:extLst>
              <a:ext uri="{FF2B5EF4-FFF2-40B4-BE49-F238E27FC236}">
                <a16:creationId xmlns:a16="http://schemas.microsoft.com/office/drawing/2014/main" id="{ED34DB4C-7135-5A42-A2F0-ACB7EE76FDDB}"/>
              </a:ext>
            </a:extLst>
          </p:cNvPr>
          <p:cNvSpPr>
            <a:spLocks noGrp="1"/>
          </p:cNvSpPr>
          <p:nvPr>
            <p:ph type="body" sz="quarter" idx="24" hasCustomPrompt="1"/>
          </p:nvPr>
        </p:nvSpPr>
        <p:spPr>
          <a:xfrm>
            <a:off x="3868577" y="1583999"/>
            <a:ext cx="5891943" cy="4932000"/>
          </a:xfrm>
          <a:prstGeom prst="rect">
            <a:avLst/>
          </a:prstGeom>
        </p:spPr>
        <p:txBody>
          <a:bodyPr>
            <a:normAutofit/>
          </a:bodyPr>
          <a:lstStyle>
            <a:lvl1pPr marL="0" marR="0" indent="0" defTabSz="914400"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400"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
        <p:nvSpPr>
          <p:cNvPr id="3" name="Picture Placeholder 2">
            <a:extLst>
              <a:ext uri="{FF2B5EF4-FFF2-40B4-BE49-F238E27FC236}">
                <a16:creationId xmlns:a16="http://schemas.microsoft.com/office/drawing/2014/main" id="{8F02D191-F024-C540-9A06-14B3075831A2}"/>
              </a:ext>
            </a:extLst>
          </p:cNvPr>
          <p:cNvSpPr>
            <a:spLocks noGrp="1"/>
          </p:cNvSpPr>
          <p:nvPr>
            <p:ph type="pic" sz="quarter" idx="26" hasCustomPrompt="1"/>
          </p:nvPr>
        </p:nvSpPr>
        <p:spPr>
          <a:xfrm>
            <a:off x="396000" y="396001"/>
            <a:ext cx="3078163" cy="6083999"/>
          </a:xfrm>
        </p:spPr>
        <p:txBody>
          <a:bodyPr/>
          <a:lstStyle/>
          <a:p>
            <a:r>
              <a:rPr lang="en-US"/>
              <a:t>Add a graphic or photo. Crop to fill the image box.</a:t>
            </a:r>
          </a:p>
        </p:txBody>
      </p:sp>
    </p:spTree>
    <p:extLst>
      <p:ext uri="{BB962C8B-B14F-4D97-AF65-F5344CB8AC3E}">
        <p14:creationId xmlns:p14="http://schemas.microsoft.com/office/powerpoint/2010/main" val="281539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Two Imag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0" y="6635562"/>
            <a:ext cx="1979999" cy="755838"/>
          </a:xfrm>
          <a:prstGeom prst="rect">
            <a:avLst/>
          </a:prstGeom>
        </p:spPr>
      </p:pic>
      <p:sp>
        <p:nvSpPr>
          <p:cNvPr id="22" name="Content Placeholder 2">
            <a:extLst>
              <a:ext uri="{FF2B5EF4-FFF2-40B4-BE49-F238E27FC236}">
                <a16:creationId xmlns:a16="http://schemas.microsoft.com/office/drawing/2014/main" id="{E32609E1-4EC7-9A4A-83E3-F324C260BBDA}"/>
              </a:ext>
            </a:extLst>
          </p:cNvPr>
          <p:cNvSpPr>
            <a:spLocks noGrp="1"/>
          </p:cNvSpPr>
          <p:nvPr>
            <p:ph sz="quarter" idx="11" hasCustomPrompt="1"/>
          </p:nvPr>
        </p:nvSpPr>
        <p:spPr>
          <a:xfrm>
            <a:off x="6807600" y="396000"/>
            <a:ext cx="2955600" cy="3024000"/>
          </a:xfrm>
          <a:prstGeom prst="rect">
            <a:avLst/>
          </a:prstGeom>
        </p:spPr>
        <p:txBody>
          <a:bodyPr/>
          <a:lstStyle>
            <a:lvl1pPr>
              <a:defRPr/>
            </a:lvl1pPr>
          </a:lstStyle>
          <a:p>
            <a:r>
              <a:rPr lang="en-US"/>
              <a:t>Add a graphic or photo. Crop to fill the image box.</a:t>
            </a:r>
          </a:p>
        </p:txBody>
      </p:sp>
      <p:sp>
        <p:nvSpPr>
          <p:cNvPr id="24" name="Content Placeholder 2">
            <a:extLst>
              <a:ext uri="{FF2B5EF4-FFF2-40B4-BE49-F238E27FC236}">
                <a16:creationId xmlns:a16="http://schemas.microsoft.com/office/drawing/2014/main" id="{B611CC9B-BB10-E647-900A-3921BDAEC890}"/>
              </a:ext>
            </a:extLst>
          </p:cNvPr>
          <p:cNvSpPr>
            <a:spLocks noGrp="1"/>
          </p:cNvSpPr>
          <p:nvPr>
            <p:ph sz="quarter" idx="18" hasCustomPrompt="1"/>
          </p:nvPr>
        </p:nvSpPr>
        <p:spPr>
          <a:xfrm>
            <a:off x="6808192" y="3456000"/>
            <a:ext cx="2955600" cy="3024000"/>
          </a:xfrm>
          <a:prstGeom prst="rect">
            <a:avLst/>
          </a:prstGeom>
        </p:spPr>
        <p:txBody>
          <a:bodyPr/>
          <a:lstStyle>
            <a:lvl1pPr>
              <a:defRPr/>
            </a:lvl1pPr>
          </a:lstStyle>
          <a:p>
            <a:r>
              <a:rPr lang="en-US"/>
              <a:t>Add a graphic or photo. Crop to fill the image box.</a:t>
            </a:r>
          </a:p>
        </p:txBody>
      </p:sp>
      <p:sp>
        <p:nvSpPr>
          <p:cNvPr id="17" name="object 22">
            <a:extLst>
              <a:ext uri="{FF2B5EF4-FFF2-40B4-BE49-F238E27FC236}">
                <a16:creationId xmlns:a16="http://schemas.microsoft.com/office/drawing/2014/main" id="{6317ACF9-66BC-3442-8B2E-AE9174EB92D1}"/>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5"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8" name="Text Placeholder 24">
            <a:extLst>
              <a:ext uri="{FF2B5EF4-FFF2-40B4-BE49-F238E27FC236}">
                <a16:creationId xmlns:a16="http://schemas.microsoft.com/office/drawing/2014/main" id="{CC21389F-5EC8-D244-8FCA-955ADAC97035}"/>
              </a:ext>
            </a:extLst>
          </p:cNvPr>
          <p:cNvSpPr>
            <a:spLocks noGrp="1"/>
          </p:cNvSpPr>
          <p:nvPr>
            <p:ph type="body" sz="quarter" idx="19" hasCustomPrompt="1"/>
          </p:nvPr>
        </p:nvSpPr>
        <p:spPr>
          <a:xfrm>
            <a:off x="584200" y="7125494"/>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25" name="Text Placeholder 3">
            <a:extLst>
              <a:ext uri="{FF2B5EF4-FFF2-40B4-BE49-F238E27FC236}">
                <a16:creationId xmlns:a16="http://schemas.microsoft.com/office/drawing/2014/main" id="{509DCAC3-D0E9-324F-B823-BC2D84082FDC}"/>
              </a:ext>
            </a:extLst>
          </p:cNvPr>
          <p:cNvSpPr>
            <a:spLocks noGrp="1"/>
          </p:cNvSpPr>
          <p:nvPr>
            <p:ph type="body" sz="quarter" idx="22" hasCustomPrompt="1"/>
          </p:nvPr>
        </p:nvSpPr>
        <p:spPr>
          <a:xfrm>
            <a:off x="396000" y="288000"/>
            <a:ext cx="612000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40pt </a:t>
            </a:r>
            <a:r>
              <a:rPr lang="en-US" err="1"/>
              <a:t>bd</a:t>
            </a:r>
            <a:r>
              <a:rPr lang="en-US"/>
              <a:t> pink</a:t>
            </a:r>
          </a:p>
        </p:txBody>
      </p:sp>
      <p:sp>
        <p:nvSpPr>
          <p:cNvPr id="27" name="Text Placeholder 14">
            <a:extLst>
              <a:ext uri="{FF2B5EF4-FFF2-40B4-BE49-F238E27FC236}">
                <a16:creationId xmlns:a16="http://schemas.microsoft.com/office/drawing/2014/main" id="{FC068B2B-4E14-4349-B19A-EAC962CB58C9}"/>
              </a:ext>
            </a:extLst>
          </p:cNvPr>
          <p:cNvSpPr>
            <a:spLocks noGrp="1"/>
          </p:cNvSpPr>
          <p:nvPr>
            <p:ph type="body" sz="quarter" idx="24" hasCustomPrompt="1"/>
          </p:nvPr>
        </p:nvSpPr>
        <p:spPr>
          <a:xfrm>
            <a:off x="396000" y="1584000"/>
            <a:ext cx="6120000" cy="4932000"/>
          </a:xfrm>
          <a:prstGeom prst="rect">
            <a:avLst/>
          </a:prstGeom>
        </p:spPr>
        <p:txBody>
          <a:bodyPr>
            <a:normAutofit/>
          </a:bodyPr>
          <a:lstStyle>
            <a:lvl1pPr marL="0" marR="0" indent="0" defTabSz="914400"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400"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extLst>
      <p:ext uri="{BB962C8B-B14F-4D97-AF65-F5344CB8AC3E}">
        <p14:creationId xmlns:p14="http://schemas.microsoft.com/office/powerpoint/2010/main" val="268515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Three Imag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0" y="6635562"/>
            <a:ext cx="1979999" cy="755838"/>
          </a:xfrm>
          <a:prstGeom prst="rect">
            <a:avLst/>
          </a:prstGeom>
        </p:spPr>
      </p:pic>
      <p:sp>
        <p:nvSpPr>
          <p:cNvPr id="22" name="Content Placeholder 2">
            <a:extLst>
              <a:ext uri="{FF2B5EF4-FFF2-40B4-BE49-F238E27FC236}">
                <a16:creationId xmlns:a16="http://schemas.microsoft.com/office/drawing/2014/main" id="{E32609E1-4EC7-9A4A-83E3-F324C260BBDA}"/>
              </a:ext>
            </a:extLst>
          </p:cNvPr>
          <p:cNvSpPr>
            <a:spLocks noGrp="1"/>
          </p:cNvSpPr>
          <p:nvPr>
            <p:ph sz="quarter" idx="11" hasCustomPrompt="1"/>
          </p:nvPr>
        </p:nvSpPr>
        <p:spPr>
          <a:xfrm>
            <a:off x="6808208" y="396000"/>
            <a:ext cx="2944192" cy="2026800"/>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a:lvl1pPr>
          </a:lstStyle>
          <a:p>
            <a:r>
              <a:rPr lang="en-US"/>
              <a:t>Add a graphic or photo. Crop to fill the image box.</a:t>
            </a:r>
          </a:p>
        </p:txBody>
      </p:sp>
      <p:sp>
        <p:nvSpPr>
          <p:cNvPr id="23" name="Content Placeholder 2">
            <a:extLst>
              <a:ext uri="{FF2B5EF4-FFF2-40B4-BE49-F238E27FC236}">
                <a16:creationId xmlns:a16="http://schemas.microsoft.com/office/drawing/2014/main" id="{88F096BE-5225-3B4D-8F3C-3EB428A495C5}"/>
              </a:ext>
            </a:extLst>
          </p:cNvPr>
          <p:cNvSpPr>
            <a:spLocks noGrp="1"/>
          </p:cNvSpPr>
          <p:nvPr>
            <p:ph sz="quarter" idx="17" hasCustomPrompt="1"/>
          </p:nvPr>
        </p:nvSpPr>
        <p:spPr>
          <a:xfrm>
            <a:off x="6808192" y="2443168"/>
            <a:ext cx="2943838" cy="2026800"/>
          </a:xfrm>
          <a:prstGeom prst="rect">
            <a:avLst/>
          </a:prstGeom>
        </p:spPr>
        <p:txBody>
          <a:bodyPr/>
          <a:lstStyle>
            <a:lvl1pPr>
              <a:defRPr/>
            </a:lvl1pPr>
          </a:lstStyle>
          <a:p>
            <a:r>
              <a:rPr lang="en-US"/>
              <a:t>Add a graphic or photo. Crop to fill the image box.</a:t>
            </a:r>
          </a:p>
        </p:txBody>
      </p:sp>
      <p:sp>
        <p:nvSpPr>
          <p:cNvPr id="24" name="Content Placeholder 2">
            <a:extLst>
              <a:ext uri="{FF2B5EF4-FFF2-40B4-BE49-F238E27FC236}">
                <a16:creationId xmlns:a16="http://schemas.microsoft.com/office/drawing/2014/main" id="{B611CC9B-BB10-E647-900A-3921BDAEC890}"/>
              </a:ext>
            </a:extLst>
          </p:cNvPr>
          <p:cNvSpPr>
            <a:spLocks noGrp="1"/>
          </p:cNvSpPr>
          <p:nvPr>
            <p:ph sz="quarter" idx="18" hasCustomPrompt="1"/>
          </p:nvPr>
        </p:nvSpPr>
        <p:spPr>
          <a:xfrm>
            <a:off x="6808192" y="4490336"/>
            <a:ext cx="2943838" cy="2026800"/>
          </a:xfrm>
          <a:prstGeom prst="rect">
            <a:avLst/>
          </a:prstGeom>
        </p:spPr>
        <p:txBody>
          <a:bodyPr/>
          <a:lstStyle>
            <a:lvl1pPr>
              <a:defRPr/>
            </a:lvl1pPr>
          </a:lstStyle>
          <a:p>
            <a:r>
              <a:rPr lang="en-US"/>
              <a:t>Add a graphic or photo. Crop to fill the image box.</a:t>
            </a:r>
          </a:p>
        </p:txBody>
      </p:sp>
      <p:sp>
        <p:nvSpPr>
          <p:cNvPr id="26" name="object 22">
            <a:extLst>
              <a:ext uri="{FF2B5EF4-FFF2-40B4-BE49-F238E27FC236}">
                <a16:creationId xmlns:a16="http://schemas.microsoft.com/office/drawing/2014/main" id="{AEE40EEC-464A-1D48-94F7-96160044E36D}"/>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5"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27" name="Text Placeholder 24">
            <a:extLst>
              <a:ext uri="{FF2B5EF4-FFF2-40B4-BE49-F238E27FC236}">
                <a16:creationId xmlns:a16="http://schemas.microsoft.com/office/drawing/2014/main" id="{8505BC8D-6B54-F44B-9F60-E0EC67BEBFF3}"/>
              </a:ext>
            </a:extLst>
          </p:cNvPr>
          <p:cNvSpPr>
            <a:spLocks noGrp="1"/>
          </p:cNvSpPr>
          <p:nvPr>
            <p:ph type="body" sz="quarter" idx="19" hasCustomPrompt="1"/>
          </p:nvPr>
        </p:nvSpPr>
        <p:spPr>
          <a:xfrm>
            <a:off x="584200" y="7125494"/>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3" name="Text Placeholder 3">
            <a:extLst>
              <a:ext uri="{FF2B5EF4-FFF2-40B4-BE49-F238E27FC236}">
                <a16:creationId xmlns:a16="http://schemas.microsoft.com/office/drawing/2014/main" id="{CE070C79-6312-E641-8003-0FA300814957}"/>
              </a:ext>
            </a:extLst>
          </p:cNvPr>
          <p:cNvSpPr>
            <a:spLocks noGrp="1"/>
          </p:cNvSpPr>
          <p:nvPr>
            <p:ph type="body" sz="quarter" idx="22" hasCustomPrompt="1"/>
          </p:nvPr>
        </p:nvSpPr>
        <p:spPr>
          <a:xfrm>
            <a:off x="396000" y="288000"/>
            <a:ext cx="6106564"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40pt </a:t>
            </a:r>
            <a:r>
              <a:rPr lang="en-US" err="1"/>
              <a:t>bd</a:t>
            </a:r>
            <a:r>
              <a:rPr lang="en-US"/>
              <a:t> pink</a:t>
            </a:r>
          </a:p>
        </p:txBody>
      </p:sp>
      <p:sp>
        <p:nvSpPr>
          <p:cNvPr id="14" name="Text Placeholder 14">
            <a:extLst>
              <a:ext uri="{FF2B5EF4-FFF2-40B4-BE49-F238E27FC236}">
                <a16:creationId xmlns:a16="http://schemas.microsoft.com/office/drawing/2014/main" id="{280A5AF9-72A2-2748-A24D-EF2C3FC3FBFD}"/>
              </a:ext>
            </a:extLst>
          </p:cNvPr>
          <p:cNvSpPr>
            <a:spLocks noGrp="1"/>
          </p:cNvSpPr>
          <p:nvPr>
            <p:ph type="body" sz="quarter" idx="24" hasCustomPrompt="1"/>
          </p:nvPr>
        </p:nvSpPr>
        <p:spPr>
          <a:xfrm>
            <a:off x="396000" y="1584000"/>
            <a:ext cx="6106211" cy="4932000"/>
          </a:xfrm>
          <a:prstGeom prst="rect">
            <a:avLst/>
          </a:prstGeom>
        </p:spPr>
        <p:txBody>
          <a:bodyPr>
            <a:normAutofit/>
          </a:bodyPr>
          <a:lstStyle>
            <a:lvl1pPr marL="0" marR="0" indent="0" defTabSz="914400"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400"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py Chart Right">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0" y="6635562"/>
            <a:ext cx="1979999" cy="755838"/>
          </a:xfrm>
          <a:prstGeom prst="rect">
            <a:avLst/>
          </a:prstGeom>
        </p:spPr>
      </p:pic>
      <p:sp>
        <p:nvSpPr>
          <p:cNvPr id="17" name="Content Placeholder 2">
            <a:extLst>
              <a:ext uri="{FF2B5EF4-FFF2-40B4-BE49-F238E27FC236}">
                <a16:creationId xmlns:a16="http://schemas.microsoft.com/office/drawing/2014/main" id="{DF78654C-A1E8-3945-93E2-C1B06DB9B0F9}"/>
              </a:ext>
            </a:extLst>
          </p:cNvPr>
          <p:cNvSpPr>
            <a:spLocks noGrp="1"/>
          </p:cNvSpPr>
          <p:nvPr>
            <p:ph sz="quarter" idx="11" hasCustomPrompt="1"/>
          </p:nvPr>
        </p:nvSpPr>
        <p:spPr>
          <a:xfrm>
            <a:off x="5749200" y="1584000"/>
            <a:ext cx="3998827" cy="4932000"/>
          </a:xfrm>
          <a:prstGeom prst="rect">
            <a:avLst/>
          </a:prstGeom>
        </p:spPr>
        <p:txBody>
          <a:bodyPr/>
          <a:lstStyle>
            <a:lvl1pPr>
              <a:defRPr/>
            </a:lvl1pPr>
          </a:lstStyle>
          <a:p>
            <a:r>
              <a:rPr lang="en-US"/>
              <a:t>Add a graphic or photo. Crop to fill the image box.</a:t>
            </a:r>
          </a:p>
        </p:txBody>
      </p:sp>
      <p:sp>
        <p:nvSpPr>
          <p:cNvPr id="10" name="object 22">
            <a:extLst>
              <a:ext uri="{FF2B5EF4-FFF2-40B4-BE49-F238E27FC236}">
                <a16:creationId xmlns:a16="http://schemas.microsoft.com/office/drawing/2014/main" id="{688A4F7F-2BFA-134F-8533-E30789EC97B8}"/>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5"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1" name="Text Placeholder 24">
            <a:extLst>
              <a:ext uri="{FF2B5EF4-FFF2-40B4-BE49-F238E27FC236}">
                <a16:creationId xmlns:a16="http://schemas.microsoft.com/office/drawing/2014/main" id="{7306FB44-BC58-C749-B9CC-B73507D17478}"/>
              </a:ext>
            </a:extLst>
          </p:cNvPr>
          <p:cNvSpPr>
            <a:spLocks noGrp="1"/>
          </p:cNvSpPr>
          <p:nvPr>
            <p:ph type="body" sz="quarter" idx="19" hasCustomPrompt="1"/>
          </p:nvPr>
        </p:nvSpPr>
        <p:spPr>
          <a:xfrm>
            <a:off x="584200" y="7125494"/>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3" name="Text Placeholder 3">
            <a:extLst>
              <a:ext uri="{FF2B5EF4-FFF2-40B4-BE49-F238E27FC236}">
                <a16:creationId xmlns:a16="http://schemas.microsoft.com/office/drawing/2014/main" id="{9278E976-DF1C-7C47-9749-EB87D505A9F9}"/>
              </a:ext>
            </a:extLst>
          </p:cNvPr>
          <p:cNvSpPr>
            <a:spLocks noGrp="1"/>
          </p:cNvSpPr>
          <p:nvPr>
            <p:ph type="body" sz="quarter" idx="22" hasCustomPrompt="1"/>
          </p:nvPr>
        </p:nvSpPr>
        <p:spPr>
          <a:xfrm>
            <a:off x="396000" y="288000"/>
            <a:ext cx="936452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Headline, Rockwell 40pt </a:t>
            </a:r>
            <a:r>
              <a:rPr lang="en-US" err="1"/>
              <a:t>bd</a:t>
            </a:r>
            <a:r>
              <a:rPr lang="en-US"/>
              <a:t> pink</a:t>
            </a:r>
          </a:p>
        </p:txBody>
      </p:sp>
      <p:sp>
        <p:nvSpPr>
          <p:cNvPr id="21" name="Text Placeholder 14">
            <a:extLst>
              <a:ext uri="{FF2B5EF4-FFF2-40B4-BE49-F238E27FC236}">
                <a16:creationId xmlns:a16="http://schemas.microsoft.com/office/drawing/2014/main" id="{70B7A23F-A429-2746-BA5B-68C29438E1E6}"/>
              </a:ext>
            </a:extLst>
          </p:cNvPr>
          <p:cNvSpPr>
            <a:spLocks noGrp="1"/>
          </p:cNvSpPr>
          <p:nvPr>
            <p:ph type="body" sz="quarter" idx="27" hasCustomPrompt="1"/>
          </p:nvPr>
        </p:nvSpPr>
        <p:spPr>
          <a:xfrm>
            <a:off x="396001" y="1584000"/>
            <a:ext cx="5044040" cy="4932000"/>
          </a:xfrm>
          <a:prstGeom prst="rect">
            <a:avLst/>
          </a:prstGeom>
        </p:spPr>
        <p:txBody>
          <a:bodyPr>
            <a:normAutofit/>
          </a:bodyPr>
          <a:lstStyle>
            <a:lvl1pPr marL="0" marR="0" indent="0" defTabSz="914400"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400"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extLst>
      <p:ext uri="{BB962C8B-B14F-4D97-AF65-F5344CB8AC3E}">
        <p14:creationId xmlns:p14="http://schemas.microsoft.com/office/powerpoint/2010/main" val="84159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py Chart Left">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0" y="6635562"/>
            <a:ext cx="1979999" cy="755838"/>
          </a:xfrm>
          <a:prstGeom prst="rect">
            <a:avLst/>
          </a:prstGeom>
        </p:spPr>
      </p:pic>
      <p:sp>
        <p:nvSpPr>
          <p:cNvPr id="17" name="Content Placeholder 2">
            <a:extLst>
              <a:ext uri="{FF2B5EF4-FFF2-40B4-BE49-F238E27FC236}">
                <a16:creationId xmlns:a16="http://schemas.microsoft.com/office/drawing/2014/main" id="{DF78654C-A1E8-3945-93E2-C1B06DB9B0F9}"/>
              </a:ext>
            </a:extLst>
          </p:cNvPr>
          <p:cNvSpPr>
            <a:spLocks noGrp="1"/>
          </p:cNvSpPr>
          <p:nvPr>
            <p:ph sz="quarter" idx="11" hasCustomPrompt="1"/>
          </p:nvPr>
        </p:nvSpPr>
        <p:spPr>
          <a:xfrm>
            <a:off x="396000" y="1584000"/>
            <a:ext cx="4025900" cy="4932000"/>
          </a:xfrm>
          <a:prstGeom prst="rect">
            <a:avLst/>
          </a:prstGeom>
        </p:spPr>
        <p:txBody>
          <a:bodyPr/>
          <a:lstStyle>
            <a:lvl1pPr>
              <a:defRPr/>
            </a:lvl1pPr>
          </a:lstStyle>
          <a:p>
            <a:r>
              <a:rPr lang="en-US"/>
              <a:t>Add a graphic or photo. Crop to fill the image box.</a:t>
            </a:r>
          </a:p>
        </p:txBody>
      </p:sp>
      <p:sp>
        <p:nvSpPr>
          <p:cNvPr id="29" name="object 22">
            <a:extLst>
              <a:ext uri="{FF2B5EF4-FFF2-40B4-BE49-F238E27FC236}">
                <a16:creationId xmlns:a16="http://schemas.microsoft.com/office/drawing/2014/main" id="{7A6FEF7E-CDE6-3742-B535-64C24A853BBB}"/>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5"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31" name="Text Placeholder 24">
            <a:extLst>
              <a:ext uri="{FF2B5EF4-FFF2-40B4-BE49-F238E27FC236}">
                <a16:creationId xmlns:a16="http://schemas.microsoft.com/office/drawing/2014/main" id="{EC2AADB0-8D69-494A-B316-3CF8F8B23C4E}"/>
              </a:ext>
            </a:extLst>
          </p:cNvPr>
          <p:cNvSpPr>
            <a:spLocks noGrp="1"/>
          </p:cNvSpPr>
          <p:nvPr>
            <p:ph type="body" sz="quarter" idx="19" hasCustomPrompt="1"/>
          </p:nvPr>
        </p:nvSpPr>
        <p:spPr>
          <a:xfrm>
            <a:off x="584200" y="7125494"/>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2" name="Text Placeholder 3">
            <a:extLst>
              <a:ext uri="{FF2B5EF4-FFF2-40B4-BE49-F238E27FC236}">
                <a16:creationId xmlns:a16="http://schemas.microsoft.com/office/drawing/2014/main" id="{61B3EC50-8B69-FC44-B088-3C6C26D9FAD3}"/>
              </a:ext>
            </a:extLst>
          </p:cNvPr>
          <p:cNvSpPr>
            <a:spLocks noGrp="1"/>
          </p:cNvSpPr>
          <p:nvPr>
            <p:ph type="body" sz="quarter" idx="22" hasCustomPrompt="1"/>
          </p:nvPr>
        </p:nvSpPr>
        <p:spPr>
          <a:xfrm>
            <a:off x="396000" y="288000"/>
            <a:ext cx="9368835"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Headline, Rockwell 40pt </a:t>
            </a:r>
            <a:r>
              <a:rPr lang="en-US" err="1"/>
              <a:t>bd</a:t>
            </a:r>
            <a:r>
              <a:rPr lang="en-US"/>
              <a:t> pink</a:t>
            </a:r>
          </a:p>
        </p:txBody>
      </p:sp>
      <p:sp>
        <p:nvSpPr>
          <p:cNvPr id="14" name="Text Placeholder 14">
            <a:extLst>
              <a:ext uri="{FF2B5EF4-FFF2-40B4-BE49-F238E27FC236}">
                <a16:creationId xmlns:a16="http://schemas.microsoft.com/office/drawing/2014/main" id="{EBD31999-FD2A-B445-B98D-7E4C2D89D1B7}"/>
              </a:ext>
            </a:extLst>
          </p:cNvPr>
          <p:cNvSpPr>
            <a:spLocks noGrp="1"/>
          </p:cNvSpPr>
          <p:nvPr>
            <p:ph type="body" sz="quarter" idx="24" hasCustomPrompt="1"/>
          </p:nvPr>
        </p:nvSpPr>
        <p:spPr>
          <a:xfrm>
            <a:off x="4719960" y="1584000"/>
            <a:ext cx="5044875" cy="4932000"/>
          </a:xfrm>
          <a:prstGeom prst="rect">
            <a:avLst/>
          </a:prstGeom>
        </p:spPr>
        <p:txBody>
          <a:bodyPr>
            <a:normAutofit/>
          </a:bodyPr>
          <a:lstStyle>
            <a:lvl1pPr marL="0" marR="0" indent="0" defTabSz="914400"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400"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extLst>
      <p:ext uri="{BB962C8B-B14F-4D97-AF65-F5344CB8AC3E}">
        <p14:creationId xmlns:p14="http://schemas.microsoft.com/office/powerpoint/2010/main" val="139698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Magenta">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44B0787-D6A0-8E40-B0F5-1A520238AF48}"/>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tx2"/>
          </a:solidFill>
        </p:spPr>
        <p:txBody>
          <a:bodyPr wrap="square" lIns="0" tIns="0" rIns="0" bIns="0" rtlCol="0"/>
          <a:lstStyle/>
          <a:p>
            <a:endParaRPr/>
          </a:p>
        </p:txBody>
      </p:sp>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0" y="6635562"/>
            <a:ext cx="1979999" cy="755838"/>
          </a:xfrm>
          <a:prstGeom prst="rect">
            <a:avLst/>
          </a:prstGeom>
        </p:spPr>
      </p:pic>
      <p:sp>
        <p:nvSpPr>
          <p:cNvPr id="11" name="object 22">
            <a:extLst>
              <a:ext uri="{FF2B5EF4-FFF2-40B4-BE49-F238E27FC236}">
                <a16:creationId xmlns:a16="http://schemas.microsoft.com/office/drawing/2014/main" id="{8EDD51B8-5C0F-CD44-8074-CB00DD652ECE}"/>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5"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3" name="Text Placeholder 24">
            <a:extLst>
              <a:ext uri="{FF2B5EF4-FFF2-40B4-BE49-F238E27FC236}">
                <a16:creationId xmlns:a16="http://schemas.microsoft.com/office/drawing/2014/main" id="{2ACFA1BA-2375-D747-BFDF-33957C1155C1}"/>
              </a:ext>
            </a:extLst>
          </p:cNvPr>
          <p:cNvSpPr>
            <a:spLocks noGrp="1"/>
          </p:cNvSpPr>
          <p:nvPr>
            <p:ph type="body" sz="quarter" idx="19" hasCustomPrompt="1"/>
          </p:nvPr>
        </p:nvSpPr>
        <p:spPr>
          <a:xfrm>
            <a:off x="584200" y="7125494"/>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2" name="Text Placeholder 3">
            <a:extLst>
              <a:ext uri="{FF2B5EF4-FFF2-40B4-BE49-F238E27FC236}">
                <a16:creationId xmlns:a16="http://schemas.microsoft.com/office/drawing/2014/main" id="{EA768D3B-AADC-6642-A4FB-2E840EF77F2C}"/>
              </a:ext>
            </a:extLst>
          </p:cNvPr>
          <p:cNvSpPr>
            <a:spLocks noGrp="1"/>
          </p:cNvSpPr>
          <p:nvPr>
            <p:ph type="body" sz="quarter" idx="22" hasCustomPrompt="1"/>
          </p:nvPr>
        </p:nvSpPr>
        <p:spPr>
          <a:xfrm>
            <a:off x="756000" y="2600156"/>
            <a:ext cx="7830260" cy="685177"/>
          </a:xfrm>
          <a:prstGeom prst="rect">
            <a:avLst/>
          </a:prstGeom>
        </p:spPr>
        <p:txBody>
          <a:bodyPr/>
          <a:lstStyle>
            <a:lvl1pPr>
              <a:defRPr sz="4000" b="1" i="0">
                <a:solidFill>
                  <a:schemeClr val="bg1"/>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Section title, Rockwell 40pt </a:t>
            </a:r>
            <a:r>
              <a:rPr lang="en-US" err="1"/>
              <a:t>bd</a:t>
            </a:r>
            <a:endParaRPr lang="en-US"/>
          </a:p>
        </p:txBody>
      </p:sp>
      <p:sp>
        <p:nvSpPr>
          <p:cNvPr id="14" name="Text Placeholder 5">
            <a:extLst>
              <a:ext uri="{FF2B5EF4-FFF2-40B4-BE49-F238E27FC236}">
                <a16:creationId xmlns:a16="http://schemas.microsoft.com/office/drawing/2014/main" id="{20BAA51B-51F1-0949-9626-320616C6C3D9}"/>
              </a:ext>
            </a:extLst>
          </p:cNvPr>
          <p:cNvSpPr>
            <a:spLocks noGrp="1"/>
          </p:cNvSpPr>
          <p:nvPr>
            <p:ph type="body" sz="quarter" idx="23" hasCustomPrompt="1"/>
          </p:nvPr>
        </p:nvSpPr>
        <p:spPr>
          <a:xfrm>
            <a:off x="756000" y="3276600"/>
            <a:ext cx="7448825" cy="558089"/>
          </a:xfrm>
          <a:prstGeom prst="rect">
            <a:avLst/>
          </a:prstGeom>
        </p:spPr>
        <p:txBody>
          <a:bodyPr>
            <a:noAutofit/>
          </a:bodyPr>
          <a:lstStyle>
            <a:lvl1pPr>
              <a:defRPr sz="2600" b="0" i="0">
                <a:solidFill>
                  <a:schemeClr val="bg2"/>
                </a:solidFill>
                <a:latin typeface="Rockwell" panose="02060603020205020403" pitchFamily="18" charset="77"/>
              </a:defRPr>
            </a:lvl1pPr>
          </a:lstStyle>
          <a:p>
            <a:r>
              <a:rPr lang="en-US"/>
              <a:t>Subtitle, Rockwell 26pt </a:t>
            </a:r>
            <a:r>
              <a:rPr lang="en-US" err="1"/>
              <a:t>reg</a:t>
            </a:r>
            <a:r>
              <a:rPr lang="en-US"/>
              <a:t> burgundy</a:t>
            </a:r>
          </a:p>
        </p:txBody>
      </p:sp>
    </p:spTree>
    <p:extLst>
      <p:ext uri="{BB962C8B-B14F-4D97-AF65-F5344CB8AC3E}">
        <p14:creationId xmlns:p14="http://schemas.microsoft.com/office/powerpoint/2010/main" val="242435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8E77C-028E-C042-9F2E-BFEAA8931ECC}"/>
              </a:ext>
            </a:extLst>
          </p:cNvPr>
          <p:cNvSpPr>
            <a:spLocks noGrp="1"/>
          </p:cNvSpPr>
          <p:nvPr>
            <p:ph type="title"/>
          </p:nvPr>
        </p:nvSpPr>
        <p:spPr>
          <a:xfrm>
            <a:off x="698500" y="406400"/>
            <a:ext cx="8763000" cy="14716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20CC88-69F6-1647-918E-3762BED5CF6E}"/>
              </a:ext>
            </a:extLst>
          </p:cNvPr>
          <p:cNvSpPr>
            <a:spLocks noGrp="1"/>
          </p:cNvSpPr>
          <p:nvPr>
            <p:ph type="body" idx="1"/>
          </p:nvPr>
        </p:nvSpPr>
        <p:spPr>
          <a:xfrm>
            <a:off x="698500" y="2028825"/>
            <a:ext cx="8763000" cy="48339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E26C6-DB3C-8140-A494-B7ECC46E8D8E}"/>
              </a:ext>
            </a:extLst>
          </p:cNvPr>
          <p:cNvSpPr>
            <a:spLocks noGrp="1"/>
          </p:cNvSpPr>
          <p:nvPr>
            <p:ph type="dt" sz="half" idx="2"/>
          </p:nvPr>
        </p:nvSpPr>
        <p:spPr>
          <a:xfrm>
            <a:off x="698500" y="7062788"/>
            <a:ext cx="2286000" cy="404812"/>
          </a:xfrm>
          <a:prstGeom prst="rect">
            <a:avLst/>
          </a:prstGeom>
        </p:spPr>
        <p:txBody>
          <a:bodyPr vert="horz" lIns="91440" tIns="45720" rIns="91440" bIns="45720" rtlCol="0" anchor="ctr"/>
          <a:lstStyle>
            <a:lvl1pPr algn="l">
              <a:defRPr sz="1200">
                <a:solidFill>
                  <a:schemeClr val="tx1">
                    <a:tint val="75000"/>
                  </a:schemeClr>
                </a:solidFill>
              </a:defRPr>
            </a:lvl1pPr>
          </a:lstStyle>
          <a:p>
            <a:fld id="{A94360C2-720A-DE44-A82B-3A5FE5824863}" type="datetimeFigureOut">
              <a:rPr lang="en-US" smtClean="0"/>
              <a:t>5/5/2021</a:t>
            </a:fld>
            <a:endParaRPr lang="en-US"/>
          </a:p>
        </p:txBody>
      </p:sp>
      <p:sp>
        <p:nvSpPr>
          <p:cNvPr id="5" name="Footer Placeholder 4">
            <a:extLst>
              <a:ext uri="{FF2B5EF4-FFF2-40B4-BE49-F238E27FC236}">
                <a16:creationId xmlns:a16="http://schemas.microsoft.com/office/drawing/2014/main" id="{B80D2911-8193-0641-8082-49C303A4049C}"/>
              </a:ext>
            </a:extLst>
          </p:cNvPr>
          <p:cNvSpPr>
            <a:spLocks noGrp="1"/>
          </p:cNvSpPr>
          <p:nvPr>
            <p:ph type="ftr" sz="quarter" idx="3"/>
          </p:nvPr>
        </p:nvSpPr>
        <p:spPr>
          <a:xfrm>
            <a:off x="3365500" y="7062788"/>
            <a:ext cx="3429000" cy="4048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F71749-A7CE-FD4D-A6C8-CEA0D15FEC83}"/>
              </a:ext>
            </a:extLst>
          </p:cNvPr>
          <p:cNvSpPr>
            <a:spLocks noGrp="1"/>
          </p:cNvSpPr>
          <p:nvPr>
            <p:ph type="sldNum" sz="quarter" idx="4"/>
          </p:nvPr>
        </p:nvSpPr>
        <p:spPr>
          <a:xfrm>
            <a:off x="7175500" y="7062788"/>
            <a:ext cx="2286000" cy="404812"/>
          </a:xfrm>
          <a:prstGeom prst="rect">
            <a:avLst/>
          </a:prstGeom>
        </p:spPr>
        <p:txBody>
          <a:bodyPr vert="horz" lIns="91440" tIns="45720" rIns="91440" bIns="45720" rtlCol="0" anchor="ctr"/>
          <a:lstStyle>
            <a:lvl1pPr algn="r">
              <a:defRPr sz="1200">
                <a:solidFill>
                  <a:schemeClr val="tx1">
                    <a:tint val="75000"/>
                  </a:schemeClr>
                </a:solidFill>
              </a:defRPr>
            </a:lvl1pPr>
          </a:lstStyle>
          <a:p>
            <a:fld id="{7E3D2F9A-E874-774C-8ED7-C93871FE4A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8" r:id="rId2"/>
    <p:sldLayoutId id="2147483677" r:id="rId3"/>
    <p:sldLayoutId id="2147483676" r:id="rId4"/>
    <p:sldLayoutId id="2147483675" r:id="rId5"/>
    <p:sldLayoutId id="2147483662" r:id="rId6"/>
    <p:sldLayoutId id="2147483674" r:id="rId7"/>
    <p:sldLayoutId id="2147483673" r:id="rId8"/>
    <p:sldLayoutId id="2147483669" r:id="rId9"/>
    <p:sldLayoutId id="2147483670" r:id="rId10"/>
    <p:sldLayoutId id="2147483665" r:id="rId11"/>
  </p:sldLayoutIdLst>
  <p:txStyles>
    <p:titleStyle>
      <a:lvl1pPr eaLnBrk="1" hangingPunct="1">
        <a:defRPr>
          <a:latin typeface="+mj-lt"/>
          <a:ea typeface="+mj-ea"/>
          <a:cs typeface="+mj-cs"/>
        </a:defRPr>
      </a:lvl1pPr>
    </p:titleStyle>
    <p:bodyStyle>
      <a:lvl1pPr marL="0" eaLnBrk="1" hangingPunct="1">
        <a:defRPr sz="2000">
          <a:latin typeface="+mn-lt"/>
          <a:ea typeface="+mn-ea"/>
          <a:cs typeface="+mn-cs"/>
        </a:defRPr>
      </a:lvl1pPr>
      <a:lvl2pPr marL="457200" eaLnBrk="1" hangingPunct="1">
        <a:defRPr sz="2000">
          <a:latin typeface="+mn-lt"/>
          <a:ea typeface="+mn-ea"/>
          <a:cs typeface="+mn-cs"/>
        </a:defRPr>
      </a:lvl2pPr>
      <a:lvl3pPr marL="914400" eaLnBrk="1" hangingPunct="1">
        <a:defRPr sz="2000">
          <a:latin typeface="+mn-lt"/>
          <a:ea typeface="+mn-ea"/>
          <a:cs typeface="+mn-cs"/>
        </a:defRPr>
      </a:lvl3pPr>
      <a:lvl4pPr marL="1371600" eaLnBrk="1" hangingPunct="1">
        <a:defRPr sz="2000">
          <a:latin typeface="+mn-lt"/>
          <a:ea typeface="+mn-ea"/>
          <a:cs typeface="+mn-cs"/>
        </a:defRPr>
      </a:lvl4pPr>
      <a:lvl5pPr marL="1828800" eaLnBrk="1" hangingPunct="1">
        <a:defRPr sz="20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tnlcommunityfund.org.uk/funding/funding-guidance/reducing-your-environmental-footprin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www.youtube.com/watch?time_continue=211&amp;v=gPfwYAdHFCI&amp;feature=emb_tit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D95941-8172-7342-8C14-F9B1D5E2369D}"/>
              </a:ext>
            </a:extLst>
          </p:cNvPr>
          <p:cNvSpPr>
            <a:spLocks noGrp="1"/>
          </p:cNvSpPr>
          <p:nvPr>
            <p:ph type="body" sz="quarter" idx="15"/>
          </p:nvPr>
        </p:nvSpPr>
        <p:spPr/>
        <p:txBody>
          <a:bodyPr>
            <a:normAutofit fontScale="85000" lnSpcReduction="10000"/>
          </a:bodyPr>
          <a:lstStyle/>
          <a:p>
            <a:r>
              <a:rPr lang="en-US" dirty="0"/>
              <a:t>Food &amp; Climate – a Lottery perspective</a:t>
            </a:r>
          </a:p>
        </p:txBody>
      </p:sp>
      <p:sp>
        <p:nvSpPr>
          <p:cNvPr id="3" name="Text Placeholder 2">
            <a:extLst>
              <a:ext uri="{FF2B5EF4-FFF2-40B4-BE49-F238E27FC236}">
                <a16:creationId xmlns:a16="http://schemas.microsoft.com/office/drawing/2014/main" id="{4BCA612B-2597-DF4A-B274-CD2AEE826B6F}"/>
              </a:ext>
            </a:extLst>
          </p:cNvPr>
          <p:cNvSpPr>
            <a:spLocks noGrp="1"/>
          </p:cNvSpPr>
          <p:nvPr>
            <p:ph type="body" sz="quarter" idx="16"/>
          </p:nvPr>
        </p:nvSpPr>
        <p:spPr/>
        <p:txBody>
          <a:bodyPr/>
          <a:lstStyle/>
          <a:p>
            <a:r>
              <a:rPr lang="en-US" dirty="0"/>
              <a:t>Food Learning Forum</a:t>
            </a:r>
          </a:p>
          <a:p>
            <a:endParaRPr lang="en-US" dirty="0"/>
          </a:p>
          <a:p>
            <a:r>
              <a:rPr lang="en-US" dirty="0"/>
              <a:t>28 April 2021</a:t>
            </a:r>
          </a:p>
        </p:txBody>
      </p:sp>
    </p:spTree>
    <p:extLst>
      <p:ext uri="{BB962C8B-B14F-4D97-AF65-F5344CB8AC3E}">
        <p14:creationId xmlns:p14="http://schemas.microsoft.com/office/powerpoint/2010/main" val="105383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8C605B-7B43-4283-A2FD-5A8DAE72FF35}"/>
              </a:ext>
            </a:extLst>
          </p:cNvPr>
          <p:cNvSpPr>
            <a:spLocks noGrp="1"/>
          </p:cNvSpPr>
          <p:nvPr>
            <p:ph type="body" sz="quarter" idx="19"/>
          </p:nvPr>
        </p:nvSpPr>
        <p:spPr/>
        <p:txBody>
          <a:bodyPr>
            <a:normAutofit lnSpcReduction="10000"/>
          </a:bodyPr>
          <a:lstStyle/>
          <a:p>
            <a:endParaRPr lang="en-GB"/>
          </a:p>
        </p:txBody>
      </p:sp>
      <p:sp>
        <p:nvSpPr>
          <p:cNvPr id="4" name="Text Placeholder 3">
            <a:extLst>
              <a:ext uri="{FF2B5EF4-FFF2-40B4-BE49-F238E27FC236}">
                <a16:creationId xmlns:a16="http://schemas.microsoft.com/office/drawing/2014/main" id="{C708DA54-AF58-4B98-AF72-07DD2D1EAA34}"/>
              </a:ext>
            </a:extLst>
          </p:cNvPr>
          <p:cNvSpPr>
            <a:spLocks noGrp="1"/>
          </p:cNvSpPr>
          <p:nvPr>
            <p:ph type="body" sz="quarter" idx="22"/>
          </p:nvPr>
        </p:nvSpPr>
        <p:spPr/>
        <p:txBody>
          <a:bodyPr>
            <a:normAutofit lnSpcReduction="10000"/>
          </a:bodyPr>
          <a:lstStyle/>
          <a:p>
            <a:r>
              <a:rPr lang="en-GB" dirty="0"/>
              <a:t>Zero Carbon Cumbria</a:t>
            </a:r>
          </a:p>
        </p:txBody>
      </p:sp>
      <p:sp>
        <p:nvSpPr>
          <p:cNvPr id="5" name="Text Placeholder 4">
            <a:extLst>
              <a:ext uri="{FF2B5EF4-FFF2-40B4-BE49-F238E27FC236}">
                <a16:creationId xmlns:a16="http://schemas.microsoft.com/office/drawing/2014/main" id="{5007E628-7FDB-43A6-AFC5-B294931750C3}"/>
              </a:ext>
            </a:extLst>
          </p:cNvPr>
          <p:cNvSpPr>
            <a:spLocks noGrp="1"/>
          </p:cNvSpPr>
          <p:nvPr>
            <p:ph type="body" sz="quarter" idx="27"/>
          </p:nvPr>
        </p:nvSpPr>
        <p:spPr/>
        <p:txBody>
          <a:bodyPr>
            <a:normAutofit fontScale="85000" lnSpcReduction="10000"/>
          </a:bodyPr>
          <a:lstStyle/>
          <a:p>
            <a:pPr rtl="0" fontAlgn="base"/>
            <a:r>
              <a:rPr lang="en-GB" dirty="0"/>
              <a:t>Project Lead: Cumbria Action for Sustainability </a:t>
            </a:r>
          </a:p>
          <a:p>
            <a:pPr marL="342900" indent="-342900" rtl="0" fontAlgn="base">
              <a:buFont typeface="Arial" panose="020B0604020202020204" pitchFamily="34" charset="0"/>
              <a:buChar char="•"/>
            </a:pPr>
            <a:r>
              <a:rPr lang="en-GB" dirty="0"/>
              <a:t>Aim: to build a network of partners to deliver a zero-carbon Cumbria.</a:t>
            </a:r>
            <a:r>
              <a:rPr lang="en-US" dirty="0"/>
              <a:t>​</a:t>
            </a:r>
          </a:p>
          <a:p>
            <a:pPr marL="342900" indent="-342900" rtl="0" fontAlgn="base">
              <a:buFont typeface="Arial" panose="020B0604020202020204" pitchFamily="34" charset="0"/>
              <a:buChar char="•"/>
            </a:pPr>
            <a:r>
              <a:rPr lang="en-GB" dirty="0"/>
              <a:t>Engaging with businesses and communities to support them in reducing their food carbon footprint, setting up a Low Carbon Business Food Network, developing a digital Low Carbon Food and Share experience. </a:t>
            </a:r>
            <a:r>
              <a:rPr lang="en-US" dirty="0"/>
              <a:t>​</a:t>
            </a:r>
          </a:p>
          <a:p>
            <a:pPr marL="342900" indent="-342900" rtl="0" fontAlgn="base">
              <a:buFont typeface="Arial" panose="020B0604020202020204" pitchFamily="34" charset="0"/>
              <a:buChar char="•"/>
            </a:pPr>
            <a:r>
              <a:rPr lang="en-GB" dirty="0"/>
              <a:t>Testing a new model to increase plant-based food production in Cumbria, reduce food miles, and offset carbon usage through </a:t>
            </a:r>
            <a:r>
              <a:rPr lang="en-GB" dirty="0" err="1"/>
              <a:t>agro</a:t>
            </a:r>
            <a:r>
              <a:rPr lang="en-GB" dirty="0"/>
              <a:t>-forestry. Farmers are being supported to set up a growing cooperatives and generate income into their businesses.</a:t>
            </a:r>
            <a:endParaRPr lang="en-US" dirty="0"/>
          </a:p>
          <a:p>
            <a:endParaRPr lang="en-GB" dirty="0"/>
          </a:p>
        </p:txBody>
      </p:sp>
      <p:pic>
        <p:nvPicPr>
          <p:cNvPr id="5122" name="Picture 2">
            <a:extLst>
              <a:ext uri="{FF2B5EF4-FFF2-40B4-BE49-F238E27FC236}">
                <a16:creationId xmlns:a16="http://schemas.microsoft.com/office/drawing/2014/main" id="{10AF70EF-6CA6-4C5E-AA86-C5104C1BEAAB}"/>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5677361" y="2361888"/>
            <a:ext cx="4482640" cy="353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784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5F6B57-0A2A-4FCA-9A40-CEF2A52C10E9}"/>
              </a:ext>
            </a:extLst>
          </p:cNvPr>
          <p:cNvSpPr>
            <a:spLocks noGrp="1"/>
          </p:cNvSpPr>
          <p:nvPr>
            <p:ph type="body" sz="quarter" idx="19"/>
          </p:nvPr>
        </p:nvSpPr>
        <p:spPr/>
        <p:txBody>
          <a:bodyPr>
            <a:normAutofit lnSpcReduction="10000"/>
          </a:bodyPr>
          <a:lstStyle/>
          <a:p>
            <a:endParaRPr lang="en-GB"/>
          </a:p>
        </p:txBody>
      </p:sp>
      <p:sp>
        <p:nvSpPr>
          <p:cNvPr id="4" name="Text Placeholder 3">
            <a:extLst>
              <a:ext uri="{FF2B5EF4-FFF2-40B4-BE49-F238E27FC236}">
                <a16:creationId xmlns:a16="http://schemas.microsoft.com/office/drawing/2014/main" id="{304251C7-9C5A-41E9-9A7D-E35EFD9A4560}"/>
              </a:ext>
            </a:extLst>
          </p:cNvPr>
          <p:cNvSpPr>
            <a:spLocks noGrp="1"/>
          </p:cNvSpPr>
          <p:nvPr>
            <p:ph type="body" sz="quarter" idx="22"/>
          </p:nvPr>
        </p:nvSpPr>
        <p:spPr/>
        <p:txBody>
          <a:bodyPr>
            <a:normAutofit lnSpcReduction="10000"/>
          </a:bodyPr>
          <a:lstStyle/>
          <a:p>
            <a:r>
              <a:rPr lang="en-GB" dirty="0"/>
              <a:t>Farm Net Zero, Cornwall</a:t>
            </a:r>
          </a:p>
        </p:txBody>
      </p:sp>
      <p:sp>
        <p:nvSpPr>
          <p:cNvPr id="5" name="Text Placeholder 4">
            <a:extLst>
              <a:ext uri="{FF2B5EF4-FFF2-40B4-BE49-F238E27FC236}">
                <a16:creationId xmlns:a16="http://schemas.microsoft.com/office/drawing/2014/main" id="{F3F4AE11-5246-4AA1-9BFA-DC875C645BAF}"/>
              </a:ext>
            </a:extLst>
          </p:cNvPr>
          <p:cNvSpPr>
            <a:spLocks noGrp="1"/>
          </p:cNvSpPr>
          <p:nvPr>
            <p:ph type="body" sz="quarter" idx="27"/>
          </p:nvPr>
        </p:nvSpPr>
        <p:spPr>
          <a:xfrm>
            <a:off x="396000" y="1584000"/>
            <a:ext cx="5318999" cy="5286700"/>
          </a:xfrm>
        </p:spPr>
        <p:txBody>
          <a:bodyPr>
            <a:normAutofit fontScale="85000" lnSpcReduction="20000"/>
          </a:bodyPr>
          <a:lstStyle/>
          <a:p>
            <a:r>
              <a:rPr lang="en-GB" dirty="0"/>
              <a:t>Project Lead: Duchy College Cornwall Local Food</a:t>
            </a:r>
          </a:p>
          <a:p>
            <a:pPr marL="342900" indent="-342900" rtl="0" fontAlgn="base">
              <a:buFont typeface="Arial" panose="020B0604020202020204" pitchFamily="34" charset="0"/>
              <a:buChar char="•"/>
            </a:pPr>
            <a:r>
              <a:rPr lang="en-GB" dirty="0"/>
              <a:t>Aim: to create opportunities for farmers in Cornwall and beyond to learn about practical and economically beneficial changes they can make to farming practice in order to help the broader farming community move towards net zero sustainably. </a:t>
            </a:r>
            <a:r>
              <a:rPr lang="en-US" dirty="0"/>
              <a:t>​</a:t>
            </a:r>
          </a:p>
          <a:p>
            <a:pPr marL="342900" indent="-342900" rtl="0" fontAlgn="base">
              <a:buFont typeface="Arial" panose="020B0604020202020204" pitchFamily="34" charset="0"/>
              <a:buChar char="•"/>
            </a:pPr>
            <a:r>
              <a:rPr lang="en-GB" dirty="0"/>
              <a:t>The project is addressing the contributions agriculture makes the UK’s overall carbon footprint through scaling up a blend of local demonstrator farms targeting soil health, peer to peer learning on effective action, and opportunities to share knowledge and strengthen support networks of farmers and their surrounding communities. </a:t>
            </a:r>
            <a:r>
              <a:rPr lang="en-US" dirty="0"/>
              <a:t>​</a:t>
            </a:r>
          </a:p>
          <a:p>
            <a:pPr marL="342900" indent="-342900" rtl="0" fontAlgn="base">
              <a:buFont typeface="Arial" panose="020B0604020202020204" pitchFamily="34" charset="0"/>
              <a:buChar char="•"/>
            </a:pPr>
            <a:r>
              <a:rPr lang="en-GB" dirty="0"/>
              <a:t>Wider community aims include citizen science projects to engage local people in replicating ways to improve soil health at the micro level. </a:t>
            </a:r>
            <a:r>
              <a:rPr lang="en-US" dirty="0"/>
              <a:t>​</a:t>
            </a:r>
          </a:p>
        </p:txBody>
      </p:sp>
      <p:pic>
        <p:nvPicPr>
          <p:cNvPr id="6146" name="Picture 2">
            <a:extLst>
              <a:ext uri="{FF2B5EF4-FFF2-40B4-BE49-F238E27FC236}">
                <a16:creationId xmlns:a16="http://schemas.microsoft.com/office/drawing/2014/main" id="{EF2289E1-C306-47E9-B7B4-99C33B747824}"/>
              </a:ext>
            </a:extLst>
          </p:cNvPr>
          <p:cNvPicPr>
            <a:picLocks noGrp="1" noChangeAspect="1" noChangeArrowheads="1"/>
          </p:cNvPicPr>
          <p:nvPr>
            <p:ph sz="quarter" idx="11"/>
          </p:nvPr>
        </p:nvPicPr>
        <p:blipFill rotWithShape="1">
          <a:blip r:embed="rId3">
            <a:extLst>
              <a:ext uri="{28A0092B-C50C-407E-A947-70E740481C1C}">
                <a14:useLocalDpi xmlns:a14="http://schemas.microsoft.com/office/drawing/2010/main" val="0"/>
              </a:ext>
            </a:extLst>
          </a:blip>
          <a:srcRect l="11359" r="4130"/>
          <a:stretch/>
        </p:blipFill>
        <p:spPr bwMode="auto">
          <a:xfrm>
            <a:off x="6038380" y="1981201"/>
            <a:ext cx="4121620" cy="350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901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970843-F65B-4C22-8BC6-A6D1FDC23F24}"/>
              </a:ext>
            </a:extLst>
          </p:cNvPr>
          <p:cNvSpPr>
            <a:spLocks noGrp="1"/>
          </p:cNvSpPr>
          <p:nvPr>
            <p:ph type="body" sz="quarter" idx="19"/>
          </p:nvPr>
        </p:nvSpPr>
        <p:spPr/>
        <p:txBody>
          <a:bodyPr>
            <a:normAutofit lnSpcReduction="10000"/>
          </a:bodyPr>
          <a:lstStyle/>
          <a:p>
            <a:endParaRPr lang="en-GB"/>
          </a:p>
        </p:txBody>
      </p:sp>
      <p:sp>
        <p:nvSpPr>
          <p:cNvPr id="3" name="Text Placeholder 2">
            <a:extLst>
              <a:ext uri="{FF2B5EF4-FFF2-40B4-BE49-F238E27FC236}">
                <a16:creationId xmlns:a16="http://schemas.microsoft.com/office/drawing/2014/main" id="{F9252629-565E-4162-BE12-C62C14F485D2}"/>
              </a:ext>
            </a:extLst>
          </p:cNvPr>
          <p:cNvSpPr>
            <a:spLocks noGrp="1"/>
          </p:cNvSpPr>
          <p:nvPr>
            <p:ph type="body" sz="quarter" idx="21"/>
          </p:nvPr>
        </p:nvSpPr>
        <p:spPr/>
        <p:txBody>
          <a:bodyPr>
            <a:normAutofit lnSpcReduction="10000"/>
          </a:bodyPr>
          <a:lstStyle/>
          <a:p>
            <a:r>
              <a:rPr lang="en-GB" dirty="0"/>
              <a:t>Trends</a:t>
            </a:r>
          </a:p>
        </p:txBody>
      </p:sp>
      <p:sp>
        <p:nvSpPr>
          <p:cNvPr id="4" name="Text Placeholder 3">
            <a:extLst>
              <a:ext uri="{FF2B5EF4-FFF2-40B4-BE49-F238E27FC236}">
                <a16:creationId xmlns:a16="http://schemas.microsoft.com/office/drawing/2014/main" id="{CD835F5F-C74E-47A5-82C3-6F16E826D34F}"/>
              </a:ext>
            </a:extLst>
          </p:cNvPr>
          <p:cNvSpPr>
            <a:spLocks noGrp="1"/>
          </p:cNvSpPr>
          <p:nvPr>
            <p:ph type="body" sz="quarter" idx="23"/>
          </p:nvPr>
        </p:nvSpPr>
        <p:spPr/>
        <p:txBody>
          <a:bodyPr>
            <a:normAutofit/>
          </a:bodyPr>
          <a:lstStyle/>
          <a:p>
            <a:pPr marL="342900" indent="-342900" rtl="0" fontAlgn="base">
              <a:lnSpc>
                <a:spcPct val="200000"/>
              </a:lnSpc>
              <a:buFont typeface="Arial" panose="020B0604020202020204" pitchFamily="34" charset="0"/>
              <a:buChar char="•"/>
            </a:pPr>
            <a:r>
              <a:rPr lang="en-GB" dirty="0"/>
              <a:t>Impact of </a:t>
            </a:r>
            <a:r>
              <a:rPr lang="en-GB" dirty="0" err="1"/>
              <a:t>Covid</a:t>
            </a:r>
            <a:r>
              <a:rPr lang="en-GB" dirty="0"/>
              <a:t>!</a:t>
            </a:r>
          </a:p>
          <a:p>
            <a:pPr marL="342900" indent="-342900" rtl="0" fontAlgn="base">
              <a:lnSpc>
                <a:spcPct val="200000"/>
              </a:lnSpc>
              <a:buFont typeface="Arial" panose="020B0604020202020204" pitchFamily="34" charset="0"/>
              <a:buChar char="•"/>
            </a:pPr>
            <a:r>
              <a:rPr lang="en-GB" dirty="0"/>
              <a:t>Scaling up education of communities, food distribution and repurposing </a:t>
            </a:r>
          </a:p>
          <a:p>
            <a:pPr marL="342900" indent="-342900" rtl="0" fontAlgn="base">
              <a:lnSpc>
                <a:spcPct val="200000"/>
              </a:lnSpc>
              <a:buFont typeface="Arial" panose="020B0604020202020204" pitchFamily="34" charset="0"/>
              <a:buChar char="•"/>
            </a:pPr>
            <a:r>
              <a:rPr lang="en-GB" dirty="0"/>
              <a:t>Studies to understand what is in their communities in terms of food waste </a:t>
            </a:r>
          </a:p>
          <a:p>
            <a:pPr marL="342900" indent="-342900" rtl="0" fontAlgn="base">
              <a:lnSpc>
                <a:spcPct val="200000"/>
              </a:lnSpc>
              <a:buFont typeface="Arial" panose="020B0604020202020204" pitchFamily="34" charset="0"/>
              <a:buChar char="•"/>
            </a:pPr>
            <a:r>
              <a:rPr lang="en-GB" dirty="0"/>
              <a:t>Composting at home, or hubs/sites </a:t>
            </a:r>
          </a:p>
          <a:p>
            <a:pPr marL="342900" indent="-342900" rtl="0" fontAlgn="base">
              <a:lnSpc>
                <a:spcPct val="200000"/>
              </a:lnSpc>
              <a:buFont typeface="Arial" panose="020B0604020202020204" pitchFamily="34" charset="0"/>
              <a:buChar char="•"/>
            </a:pPr>
            <a:r>
              <a:rPr lang="en-GB" dirty="0"/>
              <a:t>Behaviour change – education projects </a:t>
            </a:r>
          </a:p>
          <a:p>
            <a:pPr marL="342900" indent="-342900" rtl="0" fontAlgn="base">
              <a:lnSpc>
                <a:spcPct val="200000"/>
              </a:lnSpc>
              <a:buFont typeface="Arial" panose="020B0604020202020204" pitchFamily="34" charset="0"/>
              <a:buChar char="•"/>
            </a:pPr>
            <a:r>
              <a:rPr lang="en-GB" dirty="0"/>
              <a:t>General rise in communities becoming aware of disused spaces and coming together to make something useful from the space</a:t>
            </a:r>
          </a:p>
          <a:p>
            <a:pPr marL="342900" indent="-342900" rtl="0" fontAlgn="base">
              <a:lnSpc>
                <a:spcPct val="200000"/>
              </a:lnSpc>
              <a:buFont typeface="Arial" panose="020B0604020202020204" pitchFamily="34" charset="0"/>
              <a:buChar char="•"/>
            </a:pPr>
            <a:r>
              <a:rPr lang="en-GB" dirty="0"/>
              <a:t>Scaling of ‘pay as you feel’ cafes and community fridges. Also food banks. </a:t>
            </a:r>
          </a:p>
        </p:txBody>
      </p:sp>
    </p:spTree>
    <p:extLst>
      <p:ext uri="{BB962C8B-B14F-4D97-AF65-F5344CB8AC3E}">
        <p14:creationId xmlns:p14="http://schemas.microsoft.com/office/powerpoint/2010/main" val="189530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156ED1-9554-4A95-845E-CFECF59D56D9}"/>
              </a:ext>
            </a:extLst>
          </p:cNvPr>
          <p:cNvSpPr>
            <a:spLocks noGrp="1"/>
          </p:cNvSpPr>
          <p:nvPr>
            <p:ph type="body" sz="quarter" idx="21"/>
          </p:nvPr>
        </p:nvSpPr>
        <p:spPr/>
        <p:txBody>
          <a:bodyPr vert="horz" lIns="91440" tIns="45720" rIns="91440" bIns="45720" rtlCol="0" anchor="t">
            <a:normAutofit lnSpcReduction="10000"/>
          </a:bodyPr>
          <a:lstStyle/>
          <a:p>
            <a:r>
              <a:rPr lang="en-GB">
                <a:latin typeface="Rockwell"/>
              </a:rPr>
              <a:t>Publications</a:t>
            </a:r>
            <a:endParaRPr lang="en-GB"/>
          </a:p>
        </p:txBody>
      </p:sp>
      <p:pic>
        <p:nvPicPr>
          <p:cNvPr id="5" name="Picture 5" descr="A picture containing text, person&#10;&#10;Description automatically generated">
            <a:extLst>
              <a:ext uri="{FF2B5EF4-FFF2-40B4-BE49-F238E27FC236}">
                <a16:creationId xmlns:a16="http://schemas.microsoft.com/office/drawing/2014/main" id="{79CD2F08-1BB0-4FAB-B8CF-494BFAC71F5F}"/>
              </a:ext>
            </a:extLst>
          </p:cNvPr>
          <p:cNvPicPr>
            <a:picLocks noChangeAspect="1"/>
          </p:cNvPicPr>
          <p:nvPr/>
        </p:nvPicPr>
        <p:blipFill>
          <a:blip r:embed="rId3"/>
          <a:stretch>
            <a:fillRect/>
          </a:stretch>
        </p:blipFill>
        <p:spPr>
          <a:xfrm>
            <a:off x="319087" y="1924050"/>
            <a:ext cx="2657475" cy="3752850"/>
          </a:xfrm>
          <a:prstGeom prst="rect">
            <a:avLst/>
          </a:prstGeom>
        </p:spPr>
      </p:pic>
      <p:pic>
        <p:nvPicPr>
          <p:cNvPr id="6" name="Picture 6">
            <a:extLst>
              <a:ext uri="{FF2B5EF4-FFF2-40B4-BE49-F238E27FC236}">
                <a16:creationId xmlns:a16="http://schemas.microsoft.com/office/drawing/2014/main" id="{4908F1E4-CCF4-49AA-B41C-D16AFEA7A0CD}"/>
              </a:ext>
            </a:extLst>
          </p:cNvPr>
          <p:cNvPicPr>
            <a:picLocks noChangeAspect="1"/>
          </p:cNvPicPr>
          <p:nvPr/>
        </p:nvPicPr>
        <p:blipFill>
          <a:blip r:embed="rId4"/>
          <a:stretch>
            <a:fillRect/>
          </a:stretch>
        </p:blipFill>
        <p:spPr>
          <a:xfrm>
            <a:off x="3795712" y="1928812"/>
            <a:ext cx="2562225" cy="3762375"/>
          </a:xfrm>
          <a:prstGeom prst="rect">
            <a:avLst/>
          </a:prstGeom>
        </p:spPr>
      </p:pic>
      <p:pic>
        <p:nvPicPr>
          <p:cNvPr id="7" name="Picture 7" descr="A picture containing text, person, outdoor&#10;&#10;Description automatically generated">
            <a:extLst>
              <a:ext uri="{FF2B5EF4-FFF2-40B4-BE49-F238E27FC236}">
                <a16:creationId xmlns:a16="http://schemas.microsoft.com/office/drawing/2014/main" id="{82E05B49-256F-42D7-9C57-734E8B332406}"/>
              </a:ext>
            </a:extLst>
          </p:cNvPr>
          <p:cNvPicPr>
            <a:picLocks noChangeAspect="1"/>
          </p:cNvPicPr>
          <p:nvPr/>
        </p:nvPicPr>
        <p:blipFill>
          <a:blip r:embed="rId5"/>
          <a:stretch>
            <a:fillRect/>
          </a:stretch>
        </p:blipFill>
        <p:spPr>
          <a:xfrm>
            <a:off x="6891337" y="1924050"/>
            <a:ext cx="2714625" cy="3810000"/>
          </a:xfrm>
          <a:prstGeom prst="rect">
            <a:avLst/>
          </a:prstGeom>
        </p:spPr>
      </p:pic>
      <p:sp>
        <p:nvSpPr>
          <p:cNvPr id="8" name="Text Placeholder 7">
            <a:extLst>
              <a:ext uri="{FF2B5EF4-FFF2-40B4-BE49-F238E27FC236}">
                <a16:creationId xmlns:a16="http://schemas.microsoft.com/office/drawing/2014/main" id="{7FF77A1E-ED9F-43C1-90C5-C92BD008615E}"/>
              </a:ext>
            </a:extLst>
          </p:cNvPr>
          <p:cNvSpPr>
            <a:spLocks noGrp="1"/>
          </p:cNvSpPr>
          <p:nvPr>
            <p:ph type="body" sz="quarter" idx="19"/>
          </p:nvPr>
        </p:nvSpPr>
        <p:spPr/>
        <p:txBody>
          <a:bodyPr>
            <a:normAutofit lnSpcReduction="10000"/>
          </a:bodyPr>
          <a:lstStyle/>
          <a:p>
            <a:endParaRPr lang="en-GB"/>
          </a:p>
        </p:txBody>
      </p:sp>
    </p:spTree>
    <p:extLst>
      <p:ext uri="{BB962C8B-B14F-4D97-AF65-F5344CB8AC3E}">
        <p14:creationId xmlns:p14="http://schemas.microsoft.com/office/powerpoint/2010/main" val="2415983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970843-F65B-4C22-8BC6-A6D1FDC23F24}"/>
              </a:ext>
            </a:extLst>
          </p:cNvPr>
          <p:cNvSpPr>
            <a:spLocks noGrp="1"/>
          </p:cNvSpPr>
          <p:nvPr>
            <p:ph type="body" sz="quarter" idx="19"/>
          </p:nvPr>
        </p:nvSpPr>
        <p:spPr/>
        <p:txBody>
          <a:bodyPr>
            <a:normAutofit lnSpcReduction="10000"/>
          </a:bodyPr>
          <a:lstStyle/>
          <a:p>
            <a:endParaRPr lang="en-GB"/>
          </a:p>
        </p:txBody>
      </p:sp>
      <p:sp>
        <p:nvSpPr>
          <p:cNvPr id="3" name="Text Placeholder 2">
            <a:extLst>
              <a:ext uri="{FF2B5EF4-FFF2-40B4-BE49-F238E27FC236}">
                <a16:creationId xmlns:a16="http://schemas.microsoft.com/office/drawing/2014/main" id="{F9252629-565E-4162-BE12-C62C14F485D2}"/>
              </a:ext>
            </a:extLst>
          </p:cNvPr>
          <p:cNvSpPr>
            <a:spLocks noGrp="1"/>
          </p:cNvSpPr>
          <p:nvPr>
            <p:ph type="body" sz="quarter" idx="21"/>
          </p:nvPr>
        </p:nvSpPr>
        <p:spPr/>
        <p:txBody>
          <a:bodyPr>
            <a:normAutofit lnSpcReduction="10000"/>
          </a:bodyPr>
          <a:lstStyle/>
          <a:p>
            <a:r>
              <a:rPr lang="en-GB" dirty="0"/>
              <a:t>Questions</a:t>
            </a:r>
          </a:p>
        </p:txBody>
      </p:sp>
      <p:sp>
        <p:nvSpPr>
          <p:cNvPr id="4" name="Text Placeholder 3">
            <a:extLst>
              <a:ext uri="{FF2B5EF4-FFF2-40B4-BE49-F238E27FC236}">
                <a16:creationId xmlns:a16="http://schemas.microsoft.com/office/drawing/2014/main" id="{CD835F5F-C74E-47A5-82C3-6F16E826D34F}"/>
              </a:ext>
            </a:extLst>
          </p:cNvPr>
          <p:cNvSpPr>
            <a:spLocks noGrp="1"/>
          </p:cNvSpPr>
          <p:nvPr>
            <p:ph type="body" sz="quarter" idx="23"/>
          </p:nvPr>
        </p:nvSpPr>
        <p:spPr/>
        <p:txBody>
          <a:bodyPr>
            <a:normAutofit lnSpcReduction="10000"/>
          </a:bodyPr>
          <a:lstStyle/>
          <a:p>
            <a:pPr marL="342900" indent="-342900">
              <a:buFont typeface="Arial" panose="020B0604020202020204" pitchFamily="34" charset="0"/>
              <a:buChar char="•"/>
            </a:pPr>
            <a:r>
              <a:rPr lang="en-GB" dirty="0"/>
              <a:t>What does sustainable food look like in practice?</a:t>
            </a:r>
          </a:p>
          <a:p>
            <a:pPr marL="342900" indent="-342900">
              <a:buFont typeface="Arial" panose="020B0604020202020204" pitchFamily="34" charset="0"/>
              <a:buChar char="•"/>
            </a:pPr>
            <a:r>
              <a:rPr lang="en-GB" dirty="0"/>
              <a:t>What are the key challenges?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Who should community-focused projects be targeting?</a:t>
            </a:r>
          </a:p>
          <a:p>
            <a:pPr marL="800100" lvl="1" indent="-342900">
              <a:buFont typeface="Arial" panose="020B0604020202020204" pitchFamily="34" charset="0"/>
              <a:buChar char="•"/>
            </a:pPr>
            <a:r>
              <a:rPr lang="en-GB" dirty="0"/>
              <a:t>(e.g. wealthier segment tend to have higher carbon footprint)</a:t>
            </a:r>
          </a:p>
          <a:p>
            <a:pPr marL="342900" indent="-342900">
              <a:buFont typeface="Arial" panose="020B0604020202020204" pitchFamily="34" charset="0"/>
              <a:buChar char="•"/>
            </a:pPr>
            <a:r>
              <a:rPr lang="en-GB" dirty="0"/>
              <a:t>In designing a programme, are we asking the right questions?</a:t>
            </a:r>
          </a:p>
          <a:p>
            <a:pPr marL="800100" lvl="1" indent="-342900">
              <a:buFont typeface="Arial" panose="020B0604020202020204" pitchFamily="34" charset="0"/>
              <a:buChar char="•"/>
            </a:pPr>
            <a:r>
              <a:rPr lang="en-GB" dirty="0"/>
              <a:t>(i.e. not just a focus on quick wins, but what will make the long-term impact?)</a:t>
            </a:r>
          </a:p>
          <a:p>
            <a:pPr marL="342900" indent="-342900">
              <a:buFont typeface="Arial" panose="020B0604020202020204" pitchFamily="34" charset="0"/>
              <a:buChar char="•"/>
            </a:pPr>
            <a:r>
              <a:rPr lang="en-GB" dirty="0"/>
              <a:t>What does an understanding of psychology give us?</a:t>
            </a:r>
          </a:p>
          <a:p>
            <a:pPr marL="800100" lvl="1" indent="-342900">
              <a:buFont typeface="Arial" panose="020B0604020202020204" pitchFamily="34" charset="0"/>
              <a:buChar char="•"/>
            </a:pPr>
            <a:r>
              <a:rPr lang="en-GB" dirty="0"/>
              <a:t>(e.g. social cohesion correlates with pro-environmental behaviours, so should we invest in this?)</a:t>
            </a:r>
          </a:p>
          <a:p>
            <a:pPr marL="342900" indent="-342900">
              <a:buFont typeface="Arial" panose="020B0604020202020204" pitchFamily="34" charset="0"/>
              <a:buChar char="•"/>
            </a:pPr>
            <a:r>
              <a:rPr lang="en-GB" dirty="0"/>
              <a:t>How much should we ‘dance with the devil’? </a:t>
            </a:r>
          </a:p>
          <a:p>
            <a:pPr marL="800100" lvl="1" indent="-342900">
              <a:buFont typeface="Arial" panose="020B0604020202020204" pitchFamily="34" charset="0"/>
              <a:buChar char="•"/>
            </a:pPr>
            <a:r>
              <a:rPr lang="en-GB" dirty="0"/>
              <a:t>(i.e. big corporates in food space)</a:t>
            </a:r>
          </a:p>
          <a:p>
            <a:pPr marL="342900" indent="-342900">
              <a:buFont typeface="Arial" panose="020B0604020202020204" pitchFamily="34" charset="0"/>
              <a:buChar char="•"/>
            </a:pPr>
            <a:r>
              <a:rPr lang="en-GB" dirty="0"/>
              <a:t>Where is resistance coming from in the system?</a:t>
            </a:r>
          </a:p>
        </p:txBody>
      </p:sp>
    </p:spTree>
    <p:extLst>
      <p:ext uri="{BB962C8B-B14F-4D97-AF65-F5344CB8AC3E}">
        <p14:creationId xmlns:p14="http://schemas.microsoft.com/office/powerpoint/2010/main" val="1737927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C9F830-D186-B942-922D-AC99D0A9A5B1}"/>
              </a:ext>
            </a:extLst>
          </p:cNvPr>
          <p:cNvSpPr>
            <a:spLocks noGrp="1"/>
          </p:cNvSpPr>
          <p:nvPr>
            <p:ph type="body" sz="quarter" idx="22"/>
          </p:nvPr>
        </p:nvSpPr>
        <p:spPr/>
        <p:txBody>
          <a:bodyPr>
            <a:normAutofit lnSpcReduction="10000"/>
          </a:bodyPr>
          <a:lstStyle/>
          <a:p>
            <a:r>
              <a:rPr lang="en-US"/>
              <a:t>Thank you</a:t>
            </a:r>
          </a:p>
        </p:txBody>
      </p:sp>
      <p:sp>
        <p:nvSpPr>
          <p:cNvPr id="4" name="Text Placeholder 3">
            <a:extLst>
              <a:ext uri="{FF2B5EF4-FFF2-40B4-BE49-F238E27FC236}">
                <a16:creationId xmlns:a16="http://schemas.microsoft.com/office/drawing/2014/main" id="{32A501B7-8035-3546-975C-DD51654F0D2B}"/>
              </a:ext>
            </a:extLst>
          </p:cNvPr>
          <p:cNvSpPr>
            <a:spLocks noGrp="1"/>
          </p:cNvSpPr>
          <p:nvPr>
            <p:ph type="body" sz="quarter" idx="23"/>
          </p:nvPr>
        </p:nvSpPr>
        <p:spPr>
          <a:xfrm>
            <a:off x="756000" y="3486150"/>
            <a:ext cx="7448825" cy="2238689"/>
          </a:xfrm>
        </p:spPr>
        <p:txBody>
          <a:bodyPr vert="horz" lIns="91440" tIns="45720" rIns="91440" bIns="45720" rtlCol="0" anchor="t">
            <a:noAutofit/>
          </a:bodyPr>
          <a:lstStyle/>
          <a:p>
            <a:r>
              <a:rPr lang="en-US" dirty="0">
                <a:latin typeface="Rockwell"/>
              </a:rPr>
              <a:t>nick.gardner@tnlcommunityfund.org.uk</a:t>
            </a:r>
          </a:p>
          <a:p>
            <a:endParaRPr lang="en-US" dirty="0">
              <a:latin typeface="Rockwell"/>
            </a:endParaRPr>
          </a:p>
          <a:p>
            <a:r>
              <a:rPr lang="en-US" dirty="0">
                <a:latin typeface="Rockwell"/>
              </a:rPr>
              <a:t>	@cannyfrog</a:t>
            </a:r>
          </a:p>
          <a:p>
            <a:endParaRPr lang="en-US" dirty="0"/>
          </a:p>
          <a:p>
            <a:r>
              <a:rPr lang="en-US" dirty="0">
                <a:latin typeface="Rockwell"/>
              </a:rPr>
              <a:t>#ClimateFundUK</a:t>
            </a:r>
            <a:endParaRPr lang="en-US" dirty="0"/>
          </a:p>
        </p:txBody>
      </p:sp>
      <p:sp>
        <p:nvSpPr>
          <p:cNvPr id="6" name="Text Placeholder 5">
            <a:extLst>
              <a:ext uri="{FF2B5EF4-FFF2-40B4-BE49-F238E27FC236}">
                <a16:creationId xmlns:a16="http://schemas.microsoft.com/office/drawing/2014/main" id="{86775D56-59B7-49FB-9058-7CE8EC89F4AA}"/>
              </a:ext>
            </a:extLst>
          </p:cNvPr>
          <p:cNvSpPr>
            <a:spLocks noGrp="1"/>
          </p:cNvSpPr>
          <p:nvPr>
            <p:ph type="body" sz="quarter" idx="19"/>
          </p:nvPr>
        </p:nvSpPr>
        <p:spPr/>
        <p:txBody>
          <a:bodyPr>
            <a:normAutofit lnSpcReduction="10000"/>
          </a:bodyPr>
          <a:lstStyle/>
          <a:p>
            <a:endParaRPr lang="en-GB"/>
          </a:p>
        </p:txBody>
      </p:sp>
      <p:pic>
        <p:nvPicPr>
          <p:cNvPr id="1034" name="Picture 10" descr="Twitter is rolling out a &quot;Continue Thread&quot; option to connect your tweets to  each other | iMore">
            <a:extLst>
              <a:ext uri="{FF2B5EF4-FFF2-40B4-BE49-F238E27FC236}">
                <a16:creationId xmlns:a16="http://schemas.microsoft.com/office/drawing/2014/main" id="{7A4886DF-7C50-4CE0-BB27-AB1F9D1017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907" y="4208374"/>
            <a:ext cx="1058985" cy="79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28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204D61-C5CC-2D40-BCAD-21D7171C1EF0}"/>
              </a:ext>
            </a:extLst>
          </p:cNvPr>
          <p:cNvSpPr>
            <a:spLocks noGrp="1"/>
          </p:cNvSpPr>
          <p:nvPr>
            <p:ph type="body" sz="quarter" idx="19"/>
          </p:nvPr>
        </p:nvSpPr>
        <p:spPr/>
        <p:txBody>
          <a:bodyPr>
            <a:normAutofit lnSpcReduction="10000"/>
          </a:bodyPr>
          <a:lstStyle/>
          <a:p>
            <a:r>
              <a:rPr lang="en-US"/>
              <a:t>Agenda</a:t>
            </a:r>
          </a:p>
        </p:txBody>
      </p:sp>
      <p:sp>
        <p:nvSpPr>
          <p:cNvPr id="7" name="Text Placeholder 6">
            <a:extLst>
              <a:ext uri="{FF2B5EF4-FFF2-40B4-BE49-F238E27FC236}">
                <a16:creationId xmlns:a16="http://schemas.microsoft.com/office/drawing/2014/main" id="{E3FC8675-8CC5-4BA7-843E-BB8DAC68774B}"/>
              </a:ext>
            </a:extLst>
          </p:cNvPr>
          <p:cNvSpPr>
            <a:spLocks noGrp="1"/>
          </p:cNvSpPr>
          <p:nvPr>
            <p:ph type="body" sz="quarter" idx="21"/>
          </p:nvPr>
        </p:nvSpPr>
        <p:spPr/>
        <p:txBody>
          <a:bodyPr>
            <a:normAutofit lnSpcReduction="10000"/>
          </a:bodyPr>
          <a:lstStyle/>
          <a:p>
            <a:r>
              <a:rPr lang="en-GB" dirty="0"/>
              <a:t>Food &amp; Climate Action</a:t>
            </a:r>
          </a:p>
        </p:txBody>
      </p:sp>
      <p:sp>
        <p:nvSpPr>
          <p:cNvPr id="8" name="Text Placeholder 7">
            <a:extLst>
              <a:ext uri="{FF2B5EF4-FFF2-40B4-BE49-F238E27FC236}">
                <a16:creationId xmlns:a16="http://schemas.microsoft.com/office/drawing/2014/main" id="{5C8A8BCD-0DCA-45EE-A43B-4311A0C35F3E}"/>
              </a:ext>
            </a:extLst>
          </p:cNvPr>
          <p:cNvSpPr>
            <a:spLocks noGrp="1"/>
          </p:cNvSpPr>
          <p:nvPr>
            <p:ph type="body" sz="quarter" idx="23"/>
          </p:nvPr>
        </p:nvSpPr>
        <p:spPr/>
        <p:txBody>
          <a:bodyPr>
            <a:normAutofit/>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TNL Community Fund, and our approach to Environment</a:t>
            </a:r>
          </a:p>
          <a:p>
            <a:pPr marL="342900" indent="-342900">
              <a:buFont typeface="Arial" panose="020B0604020202020204" pitchFamily="34" charset="0"/>
              <a:buChar char="•"/>
            </a:pPr>
            <a:r>
              <a:rPr lang="en-GB" sz="2400" dirty="0"/>
              <a:t>Funding Food &amp; Climate Action</a:t>
            </a:r>
          </a:p>
          <a:p>
            <a:pPr marL="342900" indent="-342900">
              <a:buFont typeface="Arial" panose="020B0604020202020204" pitchFamily="34" charset="0"/>
              <a:buChar char="•"/>
            </a:pPr>
            <a:r>
              <a:rPr lang="en-GB" sz="2400" dirty="0"/>
              <a:t>Some examples</a:t>
            </a:r>
          </a:p>
          <a:p>
            <a:pPr marL="342900" indent="-342900">
              <a:buFont typeface="Arial" panose="020B0604020202020204" pitchFamily="34" charset="0"/>
              <a:buChar char="•"/>
            </a:pPr>
            <a:r>
              <a:rPr lang="en-GB" sz="2400" dirty="0"/>
              <a:t>Trends</a:t>
            </a:r>
          </a:p>
          <a:p>
            <a:pPr marL="342900" indent="-342900">
              <a:buFont typeface="Arial" panose="020B0604020202020204" pitchFamily="34" charset="0"/>
              <a:buChar char="•"/>
            </a:pPr>
            <a:r>
              <a:rPr lang="en-GB" sz="2400" dirty="0"/>
              <a:t>Questions</a:t>
            </a:r>
          </a:p>
        </p:txBody>
      </p:sp>
    </p:spTree>
    <p:extLst>
      <p:ext uri="{BB962C8B-B14F-4D97-AF65-F5344CB8AC3E}">
        <p14:creationId xmlns:p14="http://schemas.microsoft.com/office/powerpoint/2010/main" val="351818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419972-723F-4D05-87BA-75F955F2704F}"/>
              </a:ext>
            </a:extLst>
          </p:cNvPr>
          <p:cNvSpPr>
            <a:spLocks noGrp="1"/>
          </p:cNvSpPr>
          <p:nvPr>
            <p:ph type="body" sz="quarter" idx="21"/>
          </p:nvPr>
        </p:nvSpPr>
        <p:spPr/>
        <p:txBody>
          <a:bodyPr vert="horz" lIns="91440" tIns="45720" rIns="91440" bIns="45720" rtlCol="0" anchor="t">
            <a:normAutofit fontScale="85000" lnSpcReduction="10000"/>
          </a:bodyPr>
          <a:lstStyle/>
          <a:p>
            <a:pPr algn="l"/>
            <a:r>
              <a:rPr lang="en-GB">
                <a:latin typeface="Rockwell"/>
              </a:rPr>
              <a:t>Embedding climate into all our funding</a:t>
            </a:r>
            <a:endParaRPr lang="en-GB" b="0">
              <a:latin typeface="Rockwell"/>
            </a:endParaRPr>
          </a:p>
          <a:p>
            <a:endParaRPr lang="en-GB"/>
          </a:p>
        </p:txBody>
      </p:sp>
      <p:pic>
        <p:nvPicPr>
          <p:cNvPr id="5" name="Picture 5">
            <a:extLst>
              <a:ext uri="{FF2B5EF4-FFF2-40B4-BE49-F238E27FC236}">
                <a16:creationId xmlns:a16="http://schemas.microsoft.com/office/drawing/2014/main" id="{9BDE6598-9AAB-41F4-9082-5F6648163ECE}"/>
              </a:ext>
            </a:extLst>
          </p:cNvPr>
          <p:cNvPicPr>
            <a:picLocks noChangeAspect="1"/>
          </p:cNvPicPr>
          <p:nvPr/>
        </p:nvPicPr>
        <p:blipFill rotWithShape="1">
          <a:blip r:embed="rId3"/>
          <a:srcRect l="35365" r="-101" b="184"/>
          <a:stretch/>
        </p:blipFill>
        <p:spPr>
          <a:xfrm>
            <a:off x="5067117" y="2208027"/>
            <a:ext cx="4862900" cy="4115198"/>
          </a:xfrm>
          <a:prstGeom prst="rect">
            <a:avLst/>
          </a:prstGeom>
        </p:spPr>
      </p:pic>
      <p:pic>
        <p:nvPicPr>
          <p:cNvPr id="6" name="Picture 6" descr="Graphical user interface, text, application&#10;&#10;Description automatically generated">
            <a:extLst>
              <a:ext uri="{FF2B5EF4-FFF2-40B4-BE49-F238E27FC236}">
                <a16:creationId xmlns:a16="http://schemas.microsoft.com/office/drawing/2014/main" id="{AFE266AF-2352-4D4D-A9A1-BC6D5FFC33D5}"/>
              </a:ext>
            </a:extLst>
          </p:cNvPr>
          <p:cNvPicPr>
            <a:picLocks noChangeAspect="1"/>
          </p:cNvPicPr>
          <p:nvPr/>
        </p:nvPicPr>
        <p:blipFill>
          <a:blip r:embed="rId4"/>
          <a:stretch>
            <a:fillRect/>
          </a:stretch>
        </p:blipFill>
        <p:spPr>
          <a:xfrm>
            <a:off x="238984" y="3742918"/>
            <a:ext cx="4694838" cy="1035722"/>
          </a:xfrm>
          <a:prstGeom prst="rect">
            <a:avLst/>
          </a:prstGeom>
        </p:spPr>
      </p:pic>
      <p:sp>
        <p:nvSpPr>
          <p:cNvPr id="7" name="Text Placeholder 6">
            <a:extLst>
              <a:ext uri="{FF2B5EF4-FFF2-40B4-BE49-F238E27FC236}">
                <a16:creationId xmlns:a16="http://schemas.microsoft.com/office/drawing/2014/main" id="{C195F3A5-99B9-4601-9EDE-9E29209BD7EF}"/>
              </a:ext>
            </a:extLst>
          </p:cNvPr>
          <p:cNvSpPr>
            <a:spLocks noGrp="1"/>
          </p:cNvSpPr>
          <p:nvPr>
            <p:ph type="body" sz="quarter" idx="19"/>
          </p:nvPr>
        </p:nvSpPr>
        <p:spPr/>
        <p:txBody>
          <a:bodyPr>
            <a:normAutofit lnSpcReduction="10000"/>
          </a:bodyPr>
          <a:lstStyle/>
          <a:p>
            <a:endParaRPr lang="en-GB"/>
          </a:p>
        </p:txBody>
      </p:sp>
    </p:spTree>
    <p:extLst>
      <p:ext uri="{BB962C8B-B14F-4D97-AF65-F5344CB8AC3E}">
        <p14:creationId xmlns:p14="http://schemas.microsoft.com/office/powerpoint/2010/main" val="286125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DA79F0-795F-4021-BE17-6B10BD198D88}"/>
              </a:ext>
            </a:extLst>
          </p:cNvPr>
          <p:cNvSpPr>
            <a:spLocks noGrp="1"/>
          </p:cNvSpPr>
          <p:nvPr>
            <p:ph type="body" sz="quarter" idx="21"/>
          </p:nvPr>
        </p:nvSpPr>
        <p:spPr/>
        <p:txBody>
          <a:bodyPr>
            <a:normAutofit fontScale="85000" lnSpcReduction="10000"/>
          </a:bodyPr>
          <a:lstStyle/>
          <a:p>
            <a:r>
              <a:rPr lang="en-GB"/>
              <a:t>Embedding climate into all our funding</a:t>
            </a:r>
          </a:p>
        </p:txBody>
      </p:sp>
      <p:sp>
        <p:nvSpPr>
          <p:cNvPr id="4" name="Text Placeholder 3">
            <a:extLst>
              <a:ext uri="{FF2B5EF4-FFF2-40B4-BE49-F238E27FC236}">
                <a16:creationId xmlns:a16="http://schemas.microsoft.com/office/drawing/2014/main" id="{272CCA7A-9047-410C-B300-D6A2034A7286}"/>
              </a:ext>
            </a:extLst>
          </p:cNvPr>
          <p:cNvSpPr>
            <a:spLocks noGrp="1"/>
          </p:cNvSpPr>
          <p:nvPr>
            <p:ph type="body" sz="quarter" idx="23"/>
          </p:nvPr>
        </p:nvSpPr>
        <p:spPr>
          <a:xfrm>
            <a:off x="3982314" y="1259363"/>
            <a:ext cx="5919940" cy="5686359"/>
          </a:xfrm>
        </p:spPr>
        <p:txBody>
          <a:bodyPr vert="horz" lIns="91440" tIns="45720" rIns="91440" bIns="45720" rtlCol="0" anchor="t">
            <a:normAutofit fontScale="92500" lnSpcReduction="10000"/>
          </a:bodyPr>
          <a:lstStyle/>
          <a:p>
            <a:pPr marL="342900" indent="-342900" algn="l">
              <a:buChar char="•"/>
            </a:pPr>
            <a:r>
              <a:rPr lang="en-GB" sz="2400">
                <a:latin typeface="Trebuchet MS"/>
              </a:rPr>
              <a:t>Climate Action Top-ups (Pilot)</a:t>
            </a:r>
          </a:p>
          <a:p>
            <a:pPr marL="342900" indent="-342900" algn="l">
              <a:buChar char="•"/>
            </a:pPr>
            <a:endParaRPr lang="en-GB" sz="2400">
              <a:latin typeface="Trebuchet MS"/>
            </a:endParaRPr>
          </a:p>
          <a:p>
            <a:pPr marL="342900" indent="-342900" algn="l">
              <a:buChar char="•"/>
            </a:pPr>
            <a:r>
              <a:rPr lang="en-GB" sz="2400">
                <a:latin typeface="Trebuchet MS"/>
              </a:rPr>
              <a:t>Looking at our grant-making practice</a:t>
            </a:r>
            <a:endParaRPr lang="en-GB" sz="2400"/>
          </a:p>
          <a:p>
            <a:pPr marL="800100" lvl="1" indent="-342900" algn="l">
              <a:buChar char="•"/>
            </a:pPr>
            <a:r>
              <a:rPr lang="en-GB" sz="2400">
                <a:latin typeface="Trebuchet MS"/>
              </a:rPr>
              <a:t>Inspire --&gt; Require</a:t>
            </a:r>
          </a:p>
          <a:p>
            <a:pPr marL="800100" lvl="1" indent="-342900" algn="l">
              <a:buChar char="•"/>
            </a:pPr>
            <a:r>
              <a:rPr lang="en-GB" sz="2400">
                <a:latin typeface="Trebuchet MS"/>
                <a:hlinkClick r:id="rId3"/>
              </a:rPr>
              <a:t>Web based information </a:t>
            </a:r>
            <a:r>
              <a:rPr lang="en-GB" sz="2400">
                <a:latin typeface="Trebuchet MS"/>
              </a:rPr>
              <a:t>(</a:t>
            </a:r>
            <a:r>
              <a:rPr lang="en-GB" sz="2400" err="1">
                <a:latin typeface="Trebuchet MS"/>
              </a:rPr>
              <a:t>Envtl</a:t>
            </a:r>
            <a:r>
              <a:rPr lang="en-GB" sz="2400">
                <a:latin typeface="Trebuchet MS"/>
              </a:rPr>
              <a:t> Guidance page)</a:t>
            </a:r>
          </a:p>
          <a:p>
            <a:pPr marL="800100" lvl="1" indent="-342900" algn="l">
              <a:buChar char="•"/>
            </a:pPr>
            <a:r>
              <a:rPr lang="en-GB" sz="2400">
                <a:latin typeface="Trebuchet MS"/>
              </a:rPr>
              <a:t>Training</a:t>
            </a:r>
            <a:endParaRPr lang="en-GB" sz="2400">
              <a:latin typeface="Trebuchet MS" panose="020B0703020202090204" pitchFamily="34" charset="0"/>
            </a:endParaRPr>
          </a:p>
          <a:p>
            <a:pPr marL="800100" lvl="1" indent="-342900" algn="l">
              <a:buFontTx/>
              <a:buChar char="•"/>
            </a:pPr>
            <a:endParaRPr lang="en-GB" sz="2400">
              <a:latin typeface="Trebuchet MS"/>
            </a:endParaRPr>
          </a:p>
          <a:p>
            <a:pPr marL="342900" indent="-342900" algn="l">
              <a:buChar char="•"/>
            </a:pPr>
            <a:r>
              <a:rPr lang="en-GB" sz="2400">
                <a:latin typeface="Trebuchet MS"/>
              </a:rPr>
              <a:t>Helping groups to help their customers</a:t>
            </a:r>
            <a:endParaRPr lang="en-GB"/>
          </a:p>
          <a:p>
            <a:pPr marL="800100" lvl="1" indent="-342900" algn="l">
              <a:lnSpc>
                <a:spcPct val="125000"/>
              </a:lnSpc>
              <a:buFont typeface="Arial" panose="020B0604020202020204" pitchFamily="34" charset="0"/>
              <a:buChar char="•"/>
            </a:pPr>
            <a:r>
              <a:rPr lang="en-GB" sz="2400">
                <a:latin typeface="Trebuchet MS"/>
                <a:hlinkClick r:id="rId4"/>
              </a:rPr>
              <a:t>Dref Werdd Film</a:t>
            </a:r>
            <a:endParaRPr lang="en-GB" sz="2400">
              <a:latin typeface="Trebuchet MS"/>
            </a:endParaRPr>
          </a:p>
          <a:p>
            <a:pPr marL="342900" indent="-342900" algn="l">
              <a:buChar char="•"/>
            </a:pPr>
            <a:endParaRPr lang="en-GB" sz="2400">
              <a:latin typeface="Trebuchet MS"/>
            </a:endParaRPr>
          </a:p>
          <a:p>
            <a:pPr marL="342900" indent="-342900" algn="l">
              <a:buChar char="•"/>
            </a:pPr>
            <a:r>
              <a:rPr lang="en-GB" sz="2400">
                <a:latin typeface="Trebuchet MS"/>
              </a:rPr>
              <a:t>Partnership approach</a:t>
            </a:r>
          </a:p>
          <a:p>
            <a:pPr marL="800100" lvl="1" indent="-342900" algn="l">
              <a:buChar char="•"/>
            </a:pPr>
            <a:r>
              <a:rPr lang="en-GB" sz="2400">
                <a:latin typeface="Trebuchet MS"/>
              </a:rPr>
              <a:t>Regular discussion with other funders</a:t>
            </a:r>
          </a:p>
          <a:p>
            <a:pPr marL="800100" lvl="1" indent="-342900" algn="l">
              <a:buChar char="•"/>
            </a:pPr>
            <a:r>
              <a:rPr lang="en-GB" sz="2400">
                <a:latin typeface="Trebuchet MS"/>
              </a:rPr>
              <a:t>Principle of generous Leadership</a:t>
            </a:r>
          </a:p>
          <a:p>
            <a:pPr marL="800100" lvl="1" indent="-342900" algn="l">
              <a:buChar char="•"/>
            </a:pPr>
            <a:r>
              <a:rPr lang="en-GB" sz="2400">
                <a:latin typeface="Trebuchet MS"/>
              </a:rPr>
              <a:t>Learning out loud</a:t>
            </a:r>
          </a:p>
        </p:txBody>
      </p:sp>
      <p:pic>
        <p:nvPicPr>
          <p:cNvPr id="6" name="Picture 6" descr="Graphical user interface, website&#10;&#10;Description automatically generated">
            <a:extLst>
              <a:ext uri="{FF2B5EF4-FFF2-40B4-BE49-F238E27FC236}">
                <a16:creationId xmlns:a16="http://schemas.microsoft.com/office/drawing/2014/main" id="{591745B3-2FD4-489C-B7BE-4F089EE39FD7}"/>
              </a:ext>
            </a:extLst>
          </p:cNvPr>
          <p:cNvPicPr>
            <a:picLocks noChangeAspect="1"/>
          </p:cNvPicPr>
          <p:nvPr/>
        </p:nvPicPr>
        <p:blipFill>
          <a:blip r:embed="rId5"/>
          <a:stretch>
            <a:fillRect/>
          </a:stretch>
        </p:blipFill>
        <p:spPr>
          <a:xfrm>
            <a:off x="319891" y="1251284"/>
            <a:ext cx="3213284" cy="5693331"/>
          </a:xfrm>
          <a:prstGeom prst="rect">
            <a:avLst/>
          </a:prstGeom>
        </p:spPr>
      </p:pic>
      <p:sp>
        <p:nvSpPr>
          <p:cNvPr id="7" name="Text Placeholder 6">
            <a:extLst>
              <a:ext uri="{FF2B5EF4-FFF2-40B4-BE49-F238E27FC236}">
                <a16:creationId xmlns:a16="http://schemas.microsoft.com/office/drawing/2014/main" id="{B6FB1E0D-B02D-45CC-8AD9-EBD8B1DAC723}"/>
              </a:ext>
            </a:extLst>
          </p:cNvPr>
          <p:cNvSpPr>
            <a:spLocks noGrp="1"/>
          </p:cNvSpPr>
          <p:nvPr>
            <p:ph type="body" sz="quarter" idx="19"/>
          </p:nvPr>
        </p:nvSpPr>
        <p:spPr/>
        <p:txBody>
          <a:bodyPr>
            <a:normAutofit lnSpcReduction="10000"/>
          </a:bodyPr>
          <a:lstStyle/>
          <a:p>
            <a:endParaRPr lang="en-GB"/>
          </a:p>
        </p:txBody>
      </p:sp>
    </p:spTree>
    <p:extLst>
      <p:ext uri="{BB962C8B-B14F-4D97-AF65-F5344CB8AC3E}">
        <p14:creationId xmlns:p14="http://schemas.microsoft.com/office/powerpoint/2010/main" val="58431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6971355-3A49-41C0-8AAC-02F03416DEA4}"/>
              </a:ext>
            </a:extLst>
          </p:cNvPr>
          <p:cNvSpPr>
            <a:spLocks noGrp="1"/>
          </p:cNvSpPr>
          <p:nvPr>
            <p:ph type="body" sz="quarter" idx="22"/>
          </p:nvPr>
        </p:nvSpPr>
        <p:spPr/>
        <p:txBody>
          <a:bodyPr>
            <a:normAutofit lnSpcReduction="10000"/>
          </a:bodyPr>
          <a:lstStyle/>
          <a:p>
            <a:r>
              <a:rPr lang="en-GB" dirty="0"/>
              <a:t>The role of Food</a:t>
            </a:r>
          </a:p>
        </p:txBody>
      </p:sp>
      <p:sp>
        <p:nvSpPr>
          <p:cNvPr id="9" name="Text Placeholder 8">
            <a:extLst>
              <a:ext uri="{FF2B5EF4-FFF2-40B4-BE49-F238E27FC236}">
                <a16:creationId xmlns:a16="http://schemas.microsoft.com/office/drawing/2014/main" id="{0EFB1443-F23F-4660-B8B5-C669C320E86B}"/>
              </a:ext>
            </a:extLst>
          </p:cNvPr>
          <p:cNvSpPr>
            <a:spLocks noGrp="1"/>
          </p:cNvSpPr>
          <p:nvPr>
            <p:ph type="body" sz="quarter" idx="24"/>
          </p:nvPr>
        </p:nvSpPr>
        <p:spPr>
          <a:xfrm>
            <a:off x="396000" y="1584000"/>
            <a:ext cx="6106211" cy="5254462"/>
          </a:xfrm>
        </p:spPr>
        <p:txBody>
          <a:bodyPr>
            <a:normAutofit fontScale="92500" lnSpcReduction="10000"/>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Food to Engage</a:t>
            </a:r>
          </a:p>
          <a:p>
            <a:pPr marL="342900" indent="-342900">
              <a:buFont typeface="Arial" panose="020B0604020202020204" pitchFamily="34" charset="0"/>
              <a:buChar char="•"/>
            </a:pPr>
            <a:r>
              <a:rPr lang="en-GB" dirty="0"/>
              <a:t>Food for Health</a:t>
            </a:r>
          </a:p>
          <a:p>
            <a:pPr marL="342900" indent="-342900">
              <a:buFont typeface="Arial" panose="020B0604020202020204" pitchFamily="34" charset="0"/>
              <a:buChar char="•"/>
            </a:pPr>
            <a:r>
              <a:rPr lang="en-GB" dirty="0"/>
              <a:t>Food for Planet</a:t>
            </a:r>
          </a:p>
          <a:p>
            <a:pPr lvl="1"/>
            <a:r>
              <a:rPr lang="en-GB" dirty="0">
                <a:solidFill>
                  <a:schemeClr val="bg1">
                    <a:lumMod val="50000"/>
                  </a:schemeClr>
                </a:solidFill>
              </a:rPr>
              <a:t>Types of Food people are eating</a:t>
            </a:r>
          </a:p>
          <a:p>
            <a:pPr lvl="1"/>
            <a:r>
              <a:rPr lang="en-GB" dirty="0">
                <a:solidFill>
                  <a:schemeClr val="bg1">
                    <a:lumMod val="50000"/>
                  </a:schemeClr>
                </a:solidFill>
              </a:rPr>
              <a:t>Reducing Food Miles</a:t>
            </a:r>
          </a:p>
          <a:p>
            <a:pPr lvl="1"/>
            <a:r>
              <a:rPr lang="en-GB" dirty="0">
                <a:solidFill>
                  <a:schemeClr val="bg1">
                    <a:lumMod val="50000"/>
                  </a:schemeClr>
                </a:solidFill>
              </a:rPr>
              <a:t>Reducing Food Waste</a:t>
            </a:r>
          </a:p>
          <a:p>
            <a:endParaRPr lang="en-GB" dirty="0"/>
          </a:p>
          <a:p>
            <a:endParaRPr lang="en-GB" dirty="0"/>
          </a:p>
          <a:p>
            <a:r>
              <a:rPr lang="en-GB" dirty="0"/>
              <a:t>Climate Action Fund sub-themes: </a:t>
            </a:r>
          </a:p>
          <a:p>
            <a:pPr marL="342900" indent="-342900">
              <a:buFont typeface="Arial" panose="020B0604020202020204" pitchFamily="34" charset="0"/>
              <a:buChar char="•"/>
            </a:pPr>
            <a:r>
              <a:rPr lang="en-GB" dirty="0"/>
              <a:t>Food Growing </a:t>
            </a:r>
          </a:p>
          <a:p>
            <a:pPr marL="800100" lvl="1" indent="-342900">
              <a:buFont typeface="Arial" panose="020B0604020202020204" pitchFamily="34" charset="0"/>
              <a:buChar char="•"/>
            </a:pPr>
            <a:r>
              <a:rPr lang="en-GB" dirty="0"/>
              <a:t>Community orchards, allotments, community gardens </a:t>
            </a:r>
          </a:p>
          <a:p>
            <a:pPr marL="342900" indent="-342900">
              <a:buFont typeface="Arial" panose="020B0604020202020204" pitchFamily="34" charset="0"/>
              <a:buChar char="•"/>
            </a:pPr>
            <a:r>
              <a:rPr lang="en-GB" dirty="0"/>
              <a:t>Food Processes </a:t>
            </a:r>
          </a:p>
          <a:p>
            <a:pPr marL="800100" lvl="1" indent="-342900">
              <a:buFont typeface="Arial" panose="020B0604020202020204" pitchFamily="34" charset="0"/>
              <a:buChar char="•"/>
            </a:pPr>
            <a:r>
              <a:rPr lang="en-GB" dirty="0"/>
              <a:t>Distribution; Supply chain (local), community food co-operatives, eating habits &amp; diet education</a:t>
            </a:r>
          </a:p>
          <a:p>
            <a:pPr marL="342900" indent="-342900">
              <a:buFont typeface="Arial" panose="020B0604020202020204" pitchFamily="34" charset="0"/>
              <a:buChar char="•"/>
            </a:pPr>
            <a:r>
              <a:rPr lang="en-GB" dirty="0"/>
              <a:t>Food Waste</a:t>
            </a:r>
          </a:p>
        </p:txBody>
      </p:sp>
      <p:pic>
        <p:nvPicPr>
          <p:cNvPr id="7170" name="Picture 2" descr="The Big Lunch FAQs | Eden Project Communities">
            <a:extLst>
              <a:ext uri="{FF2B5EF4-FFF2-40B4-BE49-F238E27FC236}">
                <a16:creationId xmlns:a16="http://schemas.microsoft.com/office/drawing/2014/main" id="{1F09E185-E671-40EF-B621-3922F0D5A628}"/>
              </a:ext>
            </a:extLst>
          </p:cNvPr>
          <p:cNvPicPr>
            <a:picLocks noGrp="1" noChangeAspect="1" noChangeArrowheads="1"/>
          </p:cNvPicPr>
          <p:nvPr>
            <p:ph sz="quarter" idx="11"/>
          </p:nvPr>
        </p:nvPicPr>
        <p:blipFill>
          <a:blip r:embed="rId3" cstate="print">
            <a:extLst>
              <a:ext uri="{28A0092B-C50C-407E-A947-70E740481C1C}">
                <a14:useLocalDpi xmlns:a14="http://schemas.microsoft.com/office/drawing/2010/main" val="0"/>
              </a:ext>
            </a:extLst>
          </a:blip>
          <a:srcRect/>
          <a:stretch>
            <a:fillRect/>
          </a:stretch>
        </p:blipFill>
        <p:spPr bwMode="auto">
          <a:xfrm>
            <a:off x="6251668" y="179084"/>
            <a:ext cx="3155051" cy="20981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a:extLst>
              <a:ext uri="{FF2B5EF4-FFF2-40B4-BE49-F238E27FC236}">
                <a16:creationId xmlns:a16="http://schemas.microsoft.com/office/drawing/2014/main" id="{5A412F21-4808-4151-87B9-1F8EEC0FB775}"/>
              </a:ext>
            </a:extLst>
          </p:cNvPr>
          <p:cNvSpPr>
            <a:spLocks noGrp="1"/>
          </p:cNvSpPr>
          <p:nvPr>
            <p:ph type="body" sz="quarter" idx="19"/>
          </p:nvPr>
        </p:nvSpPr>
        <p:spPr/>
        <p:txBody>
          <a:bodyPr>
            <a:normAutofit lnSpcReduction="10000"/>
          </a:bodyPr>
          <a:lstStyle/>
          <a:p>
            <a:endParaRPr lang="en-GB"/>
          </a:p>
        </p:txBody>
      </p:sp>
      <p:pic>
        <p:nvPicPr>
          <p:cNvPr id="7172" name="Picture 4" descr="Charity Digital - Topics - How digital helps Alexandra Rose Charity supply food  vouchers during COVID-19">
            <a:extLst>
              <a:ext uri="{FF2B5EF4-FFF2-40B4-BE49-F238E27FC236}">
                <a16:creationId xmlns:a16="http://schemas.microsoft.com/office/drawing/2014/main" id="{ACDE7553-A003-4E8A-B9C6-E9121AF92E0E}"/>
              </a:ext>
            </a:extLst>
          </p:cNvPr>
          <p:cNvPicPr>
            <a:picLocks noGrp="1" noChangeAspect="1" noChangeArrowheads="1"/>
          </p:cNvPicPr>
          <p:nvPr>
            <p:ph sz="quarter" idx="17"/>
          </p:nvPr>
        </p:nvPicPr>
        <p:blipFill>
          <a:blip r:embed="rId4" cstate="print">
            <a:extLst>
              <a:ext uri="{28A0092B-C50C-407E-A947-70E740481C1C}">
                <a14:useLocalDpi xmlns:a14="http://schemas.microsoft.com/office/drawing/2010/main" val="0"/>
              </a:ext>
            </a:extLst>
          </a:blip>
          <a:srcRect/>
          <a:stretch>
            <a:fillRect/>
          </a:stretch>
        </p:blipFill>
        <p:spPr bwMode="auto">
          <a:xfrm>
            <a:off x="6239681" y="2460152"/>
            <a:ext cx="3155051" cy="177629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FB3D5CFC-1F26-4139-93C4-0D8EEE2B36C1}"/>
              </a:ext>
            </a:extLst>
          </p:cNvPr>
          <p:cNvPicPr>
            <a:picLocks noGrp="1" noChangeAspect="1" noChangeArrowheads="1"/>
          </p:cNvPicPr>
          <p:nvPr>
            <p:ph sz="quarter" idx="18"/>
          </p:nvPr>
        </p:nvPicPr>
        <p:blipFill>
          <a:blip r:embed="rId5" cstate="print">
            <a:extLst>
              <a:ext uri="{28A0092B-C50C-407E-A947-70E740481C1C}">
                <a14:useLocalDpi xmlns:a14="http://schemas.microsoft.com/office/drawing/2010/main" val="0"/>
              </a:ext>
            </a:extLst>
          </a:blip>
          <a:srcRect/>
          <a:stretch>
            <a:fillRect/>
          </a:stretch>
        </p:blipFill>
        <p:spPr bwMode="auto">
          <a:xfrm>
            <a:off x="6251668" y="4419405"/>
            <a:ext cx="3143064" cy="227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052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14FD7A-614A-464B-A0AF-845A99D4ACA3}"/>
              </a:ext>
            </a:extLst>
          </p:cNvPr>
          <p:cNvSpPr>
            <a:spLocks noGrp="1"/>
          </p:cNvSpPr>
          <p:nvPr>
            <p:ph type="body" sz="quarter" idx="19"/>
          </p:nvPr>
        </p:nvSpPr>
        <p:spPr/>
        <p:txBody>
          <a:bodyPr>
            <a:normAutofit lnSpcReduction="10000"/>
          </a:bodyPr>
          <a:lstStyle/>
          <a:p>
            <a:endParaRPr lang="en-GB"/>
          </a:p>
        </p:txBody>
      </p:sp>
      <p:sp>
        <p:nvSpPr>
          <p:cNvPr id="4" name="Text Placeholder 3">
            <a:extLst>
              <a:ext uri="{FF2B5EF4-FFF2-40B4-BE49-F238E27FC236}">
                <a16:creationId xmlns:a16="http://schemas.microsoft.com/office/drawing/2014/main" id="{D667B427-0588-4136-881B-9DC6FB029028}"/>
              </a:ext>
            </a:extLst>
          </p:cNvPr>
          <p:cNvSpPr>
            <a:spLocks noGrp="1"/>
          </p:cNvSpPr>
          <p:nvPr>
            <p:ph type="body" sz="quarter" idx="22"/>
          </p:nvPr>
        </p:nvSpPr>
        <p:spPr/>
        <p:txBody>
          <a:bodyPr>
            <a:normAutofit lnSpcReduction="10000"/>
          </a:bodyPr>
          <a:lstStyle/>
          <a:p>
            <a:r>
              <a:rPr lang="en-GB" dirty="0"/>
              <a:t>Action for Local Food, Islington</a:t>
            </a:r>
          </a:p>
        </p:txBody>
      </p:sp>
      <p:sp>
        <p:nvSpPr>
          <p:cNvPr id="5" name="Text Placeholder 4">
            <a:extLst>
              <a:ext uri="{FF2B5EF4-FFF2-40B4-BE49-F238E27FC236}">
                <a16:creationId xmlns:a16="http://schemas.microsoft.com/office/drawing/2014/main" id="{2722EB64-A68E-44FB-BC3B-F2B22992D4C7}"/>
              </a:ext>
            </a:extLst>
          </p:cNvPr>
          <p:cNvSpPr>
            <a:spLocks noGrp="1"/>
          </p:cNvSpPr>
          <p:nvPr>
            <p:ph type="body" sz="quarter" idx="27"/>
          </p:nvPr>
        </p:nvSpPr>
        <p:spPr>
          <a:xfrm>
            <a:off x="243600" y="1642028"/>
            <a:ext cx="5393363" cy="4932000"/>
          </a:xfrm>
        </p:spPr>
        <p:txBody>
          <a:bodyPr>
            <a:normAutofit fontScale="85000" lnSpcReduction="10000"/>
          </a:bodyPr>
          <a:lstStyle/>
          <a:p>
            <a:r>
              <a:rPr lang="en-GB" dirty="0"/>
              <a:t>Project lead: Octopus Community Network / Global Generation</a:t>
            </a:r>
          </a:p>
          <a:p>
            <a:pPr marL="342900" indent="-342900" rtl="0" fontAlgn="base">
              <a:buFont typeface="Arial" panose="020B0604020202020204" pitchFamily="34" charset="0"/>
              <a:buChar char="•"/>
            </a:pPr>
            <a:r>
              <a:rPr lang="en-GB" dirty="0"/>
              <a:t>Aim: address climate change and biodiversity loss through the development of a sustainable local food policy for LB Islington. </a:t>
            </a:r>
            <a:r>
              <a:rPr lang="en-US" dirty="0"/>
              <a:t>​</a:t>
            </a:r>
          </a:p>
          <a:p>
            <a:pPr marL="342900" indent="-342900" rtl="0" fontAlgn="base">
              <a:buFont typeface="Arial" panose="020B0604020202020204" pitchFamily="34" charset="0"/>
              <a:buChar char="•"/>
            </a:pPr>
            <a:r>
              <a:rPr lang="en-GB" dirty="0"/>
              <a:t>Three broad strands: climate action ambassadors; food and waste diagnosis; test-and-learn activities across five demonstrator sites. </a:t>
            </a:r>
            <a:r>
              <a:rPr lang="en-US" dirty="0"/>
              <a:t>​</a:t>
            </a:r>
          </a:p>
          <a:p>
            <a:pPr marL="342900" indent="-342900" rtl="0" fontAlgn="base">
              <a:buFont typeface="Arial" panose="020B0604020202020204" pitchFamily="34" charset="0"/>
              <a:buChar char="•"/>
            </a:pPr>
            <a:r>
              <a:rPr lang="en-GB" dirty="0"/>
              <a:t>Encourage local eating/shopping, minimise food waste, promote rainwater harvesting, improve understanding of environmental impacts of food.</a:t>
            </a:r>
            <a:r>
              <a:rPr lang="en-US" dirty="0"/>
              <a:t>​</a:t>
            </a:r>
          </a:p>
          <a:p>
            <a:pPr marL="342900" indent="-342900" rtl="0" fontAlgn="base">
              <a:buFont typeface="Arial" panose="020B0604020202020204" pitchFamily="34" charset="0"/>
              <a:buChar char="•"/>
            </a:pPr>
            <a:r>
              <a:rPr lang="en-GB" dirty="0"/>
              <a:t>Will generate an evidence base that will support local food policy. </a:t>
            </a:r>
            <a:r>
              <a:rPr lang="en-US" dirty="0"/>
              <a:t>​</a:t>
            </a:r>
          </a:p>
          <a:p>
            <a:endParaRPr lang="en-GB" dirty="0"/>
          </a:p>
        </p:txBody>
      </p:sp>
      <p:pic>
        <p:nvPicPr>
          <p:cNvPr id="1026" name="Picture 2">
            <a:extLst>
              <a:ext uri="{FF2B5EF4-FFF2-40B4-BE49-F238E27FC236}">
                <a16:creationId xmlns:a16="http://schemas.microsoft.com/office/drawing/2014/main" id="{90EE2412-95A9-4FC2-BA2B-A8B88BD8343C}"/>
              </a:ext>
            </a:extLst>
          </p:cNvPr>
          <p:cNvPicPr>
            <a:picLocks noGrp="1" noChangeAspect="1" noChangeArrowheads="1"/>
          </p:cNvPicPr>
          <p:nvPr>
            <p:ph sz="quarter" idx="11"/>
          </p:nvPr>
        </p:nvPicPr>
        <p:blipFill rotWithShape="1">
          <a:blip r:embed="rId3">
            <a:extLst>
              <a:ext uri="{28A0092B-C50C-407E-A947-70E740481C1C}">
                <a14:useLocalDpi xmlns:a14="http://schemas.microsoft.com/office/drawing/2010/main" val="0"/>
              </a:ext>
            </a:extLst>
          </a:blip>
          <a:srcRect l="15965"/>
          <a:stretch/>
        </p:blipFill>
        <p:spPr bwMode="auto">
          <a:xfrm>
            <a:off x="5789363" y="2014471"/>
            <a:ext cx="4370637" cy="400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83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14FD7A-614A-464B-A0AF-845A99D4ACA3}"/>
              </a:ext>
            </a:extLst>
          </p:cNvPr>
          <p:cNvSpPr>
            <a:spLocks noGrp="1"/>
          </p:cNvSpPr>
          <p:nvPr>
            <p:ph type="body" sz="quarter" idx="19"/>
          </p:nvPr>
        </p:nvSpPr>
        <p:spPr/>
        <p:txBody>
          <a:bodyPr>
            <a:normAutofit lnSpcReduction="10000"/>
          </a:bodyPr>
          <a:lstStyle/>
          <a:p>
            <a:endParaRPr lang="en-GB"/>
          </a:p>
        </p:txBody>
      </p:sp>
      <p:sp>
        <p:nvSpPr>
          <p:cNvPr id="4" name="Text Placeholder 3">
            <a:extLst>
              <a:ext uri="{FF2B5EF4-FFF2-40B4-BE49-F238E27FC236}">
                <a16:creationId xmlns:a16="http://schemas.microsoft.com/office/drawing/2014/main" id="{D667B427-0588-4136-881B-9DC6FB029028}"/>
              </a:ext>
            </a:extLst>
          </p:cNvPr>
          <p:cNvSpPr>
            <a:spLocks noGrp="1"/>
          </p:cNvSpPr>
          <p:nvPr>
            <p:ph type="body" sz="quarter" idx="22"/>
          </p:nvPr>
        </p:nvSpPr>
        <p:spPr/>
        <p:txBody>
          <a:bodyPr>
            <a:normAutofit fontScale="77500" lnSpcReduction="20000"/>
          </a:bodyPr>
          <a:lstStyle/>
          <a:p>
            <a:r>
              <a:rPr lang="en-GB" dirty="0"/>
              <a:t>Just Food &amp; Climate Transition, Tower Hamlets</a:t>
            </a:r>
          </a:p>
        </p:txBody>
      </p:sp>
      <p:sp>
        <p:nvSpPr>
          <p:cNvPr id="5" name="Text Placeholder 4">
            <a:extLst>
              <a:ext uri="{FF2B5EF4-FFF2-40B4-BE49-F238E27FC236}">
                <a16:creationId xmlns:a16="http://schemas.microsoft.com/office/drawing/2014/main" id="{2722EB64-A68E-44FB-BC3B-F2B22992D4C7}"/>
              </a:ext>
            </a:extLst>
          </p:cNvPr>
          <p:cNvSpPr>
            <a:spLocks noGrp="1"/>
          </p:cNvSpPr>
          <p:nvPr>
            <p:ph type="body" sz="quarter" idx="27"/>
          </p:nvPr>
        </p:nvSpPr>
        <p:spPr>
          <a:xfrm>
            <a:off x="243600" y="1642028"/>
            <a:ext cx="5393363" cy="4932000"/>
          </a:xfrm>
        </p:spPr>
        <p:txBody>
          <a:bodyPr>
            <a:normAutofit fontScale="92500" lnSpcReduction="20000"/>
          </a:bodyPr>
          <a:lstStyle/>
          <a:p>
            <a:r>
              <a:rPr lang="en-GB" dirty="0"/>
              <a:t>Project lead: Women’s Environmental Network</a:t>
            </a:r>
          </a:p>
          <a:p>
            <a:pPr marL="342900" indent="-342900" rtl="0" fontAlgn="base">
              <a:buFont typeface="Arial" panose="020B0604020202020204" pitchFamily="34" charset="0"/>
              <a:buChar char="•"/>
            </a:pPr>
            <a:r>
              <a:rPr lang="en-GB" dirty="0"/>
              <a:t>Aim: to build a sustainable food system that delivers environmental benefits and improve social conditions for Tower Hamlets residents.</a:t>
            </a:r>
            <a:r>
              <a:rPr lang="en-US" dirty="0"/>
              <a:t>​</a:t>
            </a:r>
          </a:p>
          <a:p>
            <a:pPr marL="342900" indent="-342900" rtl="0" fontAlgn="base">
              <a:buFont typeface="Arial" panose="020B0604020202020204" pitchFamily="34" charset="0"/>
              <a:buChar char="•"/>
            </a:pPr>
            <a:r>
              <a:rPr lang="en-GB" dirty="0"/>
              <a:t>The project will create a community-led blueprint for grassroots food and environmental work that can be shared with other boroughs and cities.</a:t>
            </a:r>
            <a:r>
              <a:rPr lang="en-US" dirty="0"/>
              <a:t>​</a:t>
            </a:r>
          </a:p>
          <a:p>
            <a:pPr marL="342900" indent="-342900" rtl="0" fontAlgn="base">
              <a:buFont typeface="Arial" panose="020B0604020202020204" pitchFamily="34" charset="0"/>
              <a:buChar char="•"/>
            </a:pPr>
            <a:r>
              <a:rPr lang="en-GB" dirty="0"/>
              <a:t>Aim to build a movement that will push for significant investment in public health, food and sustainability in Tower Hamlets beyond grant period.</a:t>
            </a:r>
            <a:r>
              <a:rPr lang="en-US" dirty="0"/>
              <a:t>​</a:t>
            </a:r>
          </a:p>
          <a:p>
            <a:pPr marL="342900" indent="-342900" rtl="0" fontAlgn="base">
              <a:buFont typeface="Arial" panose="020B0604020202020204" pitchFamily="34" charset="0"/>
              <a:buChar char="•"/>
            </a:pPr>
            <a:r>
              <a:rPr lang="en-GB" dirty="0"/>
              <a:t>Three community hubs and ten community labs will be at the heart of the project. </a:t>
            </a:r>
            <a:r>
              <a:rPr lang="en-US" dirty="0"/>
              <a:t>​</a:t>
            </a:r>
          </a:p>
          <a:p>
            <a:endParaRPr lang="en-GB" dirty="0"/>
          </a:p>
        </p:txBody>
      </p:sp>
      <p:sp>
        <p:nvSpPr>
          <p:cNvPr id="2" name="Content Placeholder 1">
            <a:extLst>
              <a:ext uri="{FF2B5EF4-FFF2-40B4-BE49-F238E27FC236}">
                <a16:creationId xmlns:a16="http://schemas.microsoft.com/office/drawing/2014/main" id="{4B00527D-701D-47C7-A64E-7679CA7C912A}"/>
              </a:ext>
            </a:extLst>
          </p:cNvPr>
          <p:cNvSpPr>
            <a:spLocks noGrp="1"/>
          </p:cNvSpPr>
          <p:nvPr>
            <p:ph sz="quarter" idx="11"/>
          </p:nvPr>
        </p:nvSpPr>
        <p:spPr/>
        <p:txBody>
          <a:bodyPr/>
          <a:lstStyle/>
          <a:p>
            <a:endParaRPr lang="en-GB"/>
          </a:p>
        </p:txBody>
      </p:sp>
      <p:pic>
        <p:nvPicPr>
          <p:cNvPr id="2050" name="Picture 2">
            <a:extLst>
              <a:ext uri="{FF2B5EF4-FFF2-40B4-BE49-F238E27FC236}">
                <a16:creationId xmlns:a16="http://schemas.microsoft.com/office/drawing/2014/main" id="{7408E0A0-6BF8-4E40-9FB3-A052C88A6D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6" r="5546"/>
          <a:stretch/>
        </p:blipFill>
        <p:spPr bwMode="auto">
          <a:xfrm>
            <a:off x="5749201" y="1813073"/>
            <a:ext cx="4410800" cy="365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60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A27BE-EFEF-40D7-85E6-88CFD95CF4EA}"/>
              </a:ext>
            </a:extLst>
          </p:cNvPr>
          <p:cNvSpPr>
            <a:spLocks noGrp="1"/>
          </p:cNvSpPr>
          <p:nvPr>
            <p:ph sz="quarter" idx="11"/>
          </p:nvPr>
        </p:nvSpPr>
        <p:spPr/>
        <p:txBody>
          <a:bodyPr/>
          <a:lstStyle/>
          <a:p>
            <a:endParaRPr lang="en-GB" dirty="0"/>
          </a:p>
        </p:txBody>
      </p:sp>
      <p:sp>
        <p:nvSpPr>
          <p:cNvPr id="3" name="Text Placeholder 2">
            <a:extLst>
              <a:ext uri="{FF2B5EF4-FFF2-40B4-BE49-F238E27FC236}">
                <a16:creationId xmlns:a16="http://schemas.microsoft.com/office/drawing/2014/main" id="{AFECEFFB-2BC4-48D8-8625-2E3DB95CD724}"/>
              </a:ext>
            </a:extLst>
          </p:cNvPr>
          <p:cNvSpPr>
            <a:spLocks noGrp="1"/>
          </p:cNvSpPr>
          <p:nvPr>
            <p:ph type="body" sz="quarter" idx="19"/>
          </p:nvPr>
        </p:nvSpPr>
        <p:spPr/>
        <p:txBody>
          <a:bodyPr>
            <a:normAutofit lnSpcReduction="10000"/>
          </a:bodyPr>
          <a:lstStyle/>
          <a:p>
            <a:endParaRPr lang="en-GB"/>
          </a:p>
        </p:txBody>
      </p:sp>
      <p:sp>
        <p:nvSpPr>
          <p:cNvPr id="4" name="Text Placeholder 3">
            <a:extLst>
              <a:ext uri="{FF2B5EF4-FFF2-40B4-BE49-F238E27FC236}">
                <a16:creationId xmlns:a16="http://schemas.microsoft.com/office/drawing/2014/main" id="{2D54C189-1164-4DE7-B0A4-A393B3B97673}"/>
              </a:ext>
            </a:extLst>
          </p:cNvPr>
          <p:cNvSpPr>
            <a:spLocks noGrp="1"/>
          </p:cNvSpPr>
          <p:nvPr>
            <p:ph type="body" sz="quarter" idx="22"/>
          </p:nvPr>
        </p:nvSpPr>
        <p:spPr>
          <a:xfrm>
            <a:off x="6366641" y="-855312"/>
            <a:ext cx="4087616" cy="342589"/>
          </a:xfrm>
        </p:spPr>
        <p:txBody>
          <a:bodyPr>
            <a:normAutofit fontScale="25000" lnSpcReduction="20000"/>
          </a:bodyPr>
          <a:lstStyle/>
          <a:p>
            <a:r>
              <a:rPr lang="en-GB" dirty="0"/>
              <a:t>Low Carbon Sustainable Food City for All, Glasgow</a:t>
            </a:r>
          </a:p>
        </p:txBody>
      </p:sp>
      <p:sp>
        <p:nvSpPr>
          <p:cNvPr id="5" name="Text Placeholder 4">
            <a:extLst>
              <a:ext uri="{FF2B5EF4-FFF2-40B4-BE49-F238E27FC236}">
                <a16:creationId xmlns:a16="http://schemas.microsoft.com/office/drawing/2014/main" id="{BDF453AE-4DF3-46D6-8F91-7165A34FFF6B}"/>
              </a:ext>
            </a:extLst>
          </p:cNvPr>
          <p:cNvSpPr>
            <a:spLocks noGrp="1"/>
          </p:cNvSpPr>
          <p:nvPr>
            <p:ph type="body" sz="quarter" idx="27"/>
          </p:nvPr>
        </p:nvSpPr>
        <p:spPr>
          <a:xfrm>
            <a:off x="396000" y="1584000"/>
            <a:ext cx="5204699" cy="4932000"/>
          </a:xfrm>
        </p:spPr>
        <p:txBody>
          <a:bodyPr>
            <a:normAutofit fontScale="85000" lnSpcReduction="10000"/>
          </a:bodyPr>
          <a:lstStyle/>
          <a:p>
            <a:pPr rtl="0" fontAlgn="base"/>
            <a:r>
              <a:rPr lang="en-GB" dirty="0"/>
              <a:t>Project lead: Glasgow Community Food Network</a:t>
            </a:r>
          </a:p>
          <a:p>
            <a:pPr marL="342900" indent="-342900" rtl="0" fontAlgn="base">
              <a:buFont typeface="Arial" panose="020B0604020202020204" pitchFamily="34" charset="0"/>
              <a:buChar char="•"/>
            </a:pPr>
            <a:r>
              <a:rPr lang="en-GB" dirty="0"/>
              <a:t>Aim: to make high-quality, healthy and affordable food available to everyone living in Glasgow. </a:t>
            </a:r>
            <a:r>
              <a:rPr lang="en-US" dirty="0"/>
              <a:t>​</a:t>
            </a:r>
          </a:p>
          <a:p>
            <a:pPr marL="342900" indent="-342900" rtl="0" fontAlgn="base">
              <a:buFont typeface="Arial" panose="020B0604020202020204" pitchFamily="34" charset="0"/>
              <a:buChar char="•"/>
            </a:pPr>
            <a:r>
              <a:rPr lang="en-GB" dirty="0"/>
              <a:t>Will take a dynamic and asset-based approach to tackling the physical impact of climate change and reducing carbon emissions linked to food production and processes, as well the associated negative impacts on biodiversity, water, soil and air pollution.  </a:t>
            </a:r>
            <a:r>
              <a:rPr lang="en-US" dirty="0"/>
              <a:t>​</a:t>
            </a:r>
          </a:p>
          <a:p>
            <a:pPr marL="342900" indent="-342900" rtl="0" fontAlgn="base">
              <a:buFont typeface="Arial" panose="020B0604020202020204" pitchFamily="34" charset="0"/>
              <a:buChar char="•"/>
            </a:pPr>
            <a:r>
              <a:rPr lang="en-GB" dirty="0"/>
              <a:t>Communities are empowered to take the lead on the development of initiatives and businesses to further food systems change and together with a comprehensive awareness-raising programme this will sow the seeds of long-lasting behaviour change.   ​</a:t>
            </a:r>
          </a:p>
          <a:p>
            <a:endParaRPr lang="en-GB" dirty="0"/>
          </a:p>
        </p:txBody>
      </p:sp>
      <p:pic>
        <p:nvPicPr>
          <p:cNvPr id="3074" name="Picture 2">
            <a:extLst>
              <a:ext uri="{FF2B5EF4-FFF2-40B4-BE49-F238E27FC236}">
                <a16:creationId xmlns:a16="http://schemas.microsoft.com/office/drawing/2014/main" id="{BC5E4F4C-F519-4047-9881-0B12C1CFBE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09" r="4922"/>
          <a:stretch/>
        </p:blipFill>
        <p:spPr bwMode="auto">
          <a:xfrm>
            <a:off x="5749200" y="2108516"/>
            <a:ext cx="4410800" cy="373824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8F16D58D-EF5C-4C24-945F-00CE0996CDAB}"/>
              </a:ext>
            </a:extLst>
          </p:cNvPr>
          <p:cNvSpPr txBox="1">
            <a:spLocks/>
          </p:cNvSpPr>
          <p:nvPr/>
        </p:nvSpPr>
        <p:spPr>
          <a:xfrm>
            <a:off x="396000" y="288000"/>
            <a:ext cx="9364520" cy="685177"/>
          </a:xfrm>
          <a:prstGeom prst="rect">
            <a:avLst/>
          </a:prstGeom>
        </p:spPr>
        <p:txBody>
          <a:bodyPr vert="horz" lIns="91440" tIns="45720" rIns="91440" bIns="45720" rtlCol="0">
            <a:normAutofit fontScale="70000" lnSpcReduction="20000"/>
          </a:bodyPr>
          <a:lstStyle>
            <a:lvl1pPr marL="0" eaLnBrk="1" hangingPunct="1">
              <a:defRPr sz="4000" b="1" i="0">
                <a:solidFill>
                  <a:schemeClr val="tx2"/>
                </a:solidFill>
                <a:latin typeface="Rockwell" panose="02060603020205020403" pitchFamily="18" charset="77"/>
                <a:ea typeface="+mn-ea"/>
                <a:cs typeface="+mn-cs"/>
              </a:defRPr>
            </a:lvl1pPr>
            <a:lvl2pPr marL="457200" eaLnBrk="1" hangingPunct="1">
              <a:defRPr sz="4000" b="1" i="0">
                <a:latin typeface="Rockwell Std" panose="02060603030405020103" pitchFamily="18" charset="0"/>
                <a:ea typeface="+mn-ea"/>
                <a:cs typeface="+mn-cs"/>
              </a:defRPr>
            </a:lvl2pPr>
            <a:lvl3pPr marL="914400" eaLnBrk="1" hangingPunct="1">
              <a:defRPr sz="4000" b="1" i="0">
                <a:latin typeface="Rockwell Std" panose="02060603030405020103" pitchFamily="18" charset="0"/>
                <a:ea typeface="+mn-ea"/>
                <a:cs typeface="+mn-cs"/>
              </a:defRPr>
            </a:lvl3pPr>
            <a:lvl4pPr marL="1371600" eaLnBrk="1" hangingPunct="1">
              <a:defRPr sz="4000" b="1" i="0">
                <a:latin typeface="Rockwell Std" panose="02060603030405020103" pitchFamily="18" charset="0"/>
                <a:ea typeface="+mn-ea"/>
                <a:cs typeface="+mn-cs"/>
              </a:defRPr>
            </a:lvl4pPr>
            <a:lvl5pPr marL="1828800" eaLnBrk="1" hangingPunct="1">
              <a:defRPr sz="4000" b="1" i="0">
                <a:latin typeface="Rockwell Std" panose="02060603030405020103" pitchFamily="18"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GB" kern="0" dirty="0"/>
              <a:t>Low Carbon Sustainable Food City for All, Glasgow</a:t>
            </a:r>
          </a:p>
        </p:txBody>
      </p:sp>
    </p:spTree>
    <p:extLst>
      <p:ext uri="{BB962C8B-B14F-4D97-AF65-F5344CB8AC3E}">
        <p14:creationId xmlns:p14="http://schemas.microsoft.com/office/powerpoint/2010/main" val="149364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4E5CAE-4399-4E98-BB37-3286AD3A97B7}"/>
              </a:ext>
            </a:extLst>
          </p:cNvPr>
          <p:cNvSpPr>
            <a:spLocks noGrp="1"/>
          </p:cNvSpPr>
          <p:nvPr>
            <p:ph type="body" sz="quarter" idx="19"/>
          </p:nvPr>
        </p:nvSpPr>
        <p:spPr/>
        <p:txBody>
          <a:bodyPr>
            <a:normAutofit lnSpcReduction="10000"/>
          </a:bodyPr>
          <a:lstStyle/>
          <a:p>
            <a:endParaRPr lang="en-GB"/>
          </a:p>
        </p:txBody>
      </p:sp>
      <p:sp>
        <p:nvSpPr>
          <p:cNvPr id="4" name="Text Placeholder 3">
            <a:extLst>
              <a:ext uri="{FF2B5EF4-FFF2-40B4-BE49-F238E27FC236}">
                <a16:creationId xmlns:a16="http://schemas.microsoft.com/office/drawing/2014/main" id="{DEA4DD62-A96C-463D-9F50-95C8DFC94D68}"/>
              </a:ext>
            </a:extLst>
          </p:cNvPr>
          <p:cNvSpPr>
            <a:spLocks noGrp="1"/>
          </p:cNvSpPr>
          <p:nvPr>
            <p:ph type="body" sz="quarter" idx="22"/>
          </p:nvPr>
        </p:nvSpPr>
        <p:spPr/>
        <p:txBody>
          <a:bodyPr>
            <a:normAutofit fontScale="85000" lnSpcReduction="10000"/>
          </a:bodyPr>
          <a:lstStyle/>
          <a:p>
            <a:r>
              <a:rPr lang="en-GB" dirty="0"/>
              <a:t>Acorn Farm Project, Derry-Londonderry</a:t>
            </a:r>
          </a:p>
        </p:txBody>
      </p:sp>
      <p:sp>
        <p:nvSpPr>
          <p:cNvPr id="5" name="Text Placeholder 4">
            <a:extLst>
              <a:ext uri="{FF2B5EF4-FFF2-40B4-BE49-F238E27FC236}">
                <a16:creationId xmlns:a16="http://schemas.microsoft.com/office/drawing/2014/main" id="{C03E1454-2FE1-4573-9D49-4C5408E98D8B}"/>
              </a:ext>
            </a:extLst>
          </p:cNvPr>
          <p:cNvSpPr>
            <a:spLocks noGrp="1"/>
          </p:cNvSpPr>
          <p:nvPr>
            <p:ph type="body" sz="quarter" idx="27"/>
          </p:nvPr>
        </p:nvSpPr>
        <p:spPr>
          <a:xfrm>
            <a:off x="266700" y="1584000"/>
            <a:ext cx="5312601" cy="5337500"/>
          </a:xfrm>
        </p:spPr>
        <p:txBody>
          <a:bodyPr>
            <a:normAutofit fontScale="85000" lnSpcReduction="20000"/>
          </a:bodyPr>
          <a:lstStyle/>
          <a:p>
            <a:r>
              <a:rPr lang="en-GB" dirty="0"/>
              <a:t>Project Lead: The Community Foundation for N. Ireland</a:t>
            </a:r>
          </a:p>
          <a:p>
            <a:pPr marL="342900" indent="-342900" rtl="0" fontAlgn="base">
              <a:buFont typeface="Arial" panose="020B0604020202020204" pitchFamily="34" charset="0"/>
              <a:buChar char="•"/>
            </a:pPr>
            <a:r>
              <a:rPr lang="en-GB" dirty="0"/>
              <a:t>Aim: to bring the community of Derry-Londonderry together by upskilling local people in food growing and using research to work towards building more resilient local food systems. </a:t>
            </a:r>
            <a:r>
              <a:rPr lang="en-US" dirty="0"/>
              <a:t>​</a:t>
            </a:r>
          </a:p>
          <a:p>
            <a:pPr marL="342900" indent="-342900" rtl="0" fontAlgn="base">
              <a:buFont typeface="Arial" panose="020B0604020202020204" pitchFamily="34" charset="0"/>
              <a:buChar char="•"/>
            </a:pPr>
            <a:r>
              <a:rPr lang="en-GB" dirty="0"/>
              <a:t>Builds on existing work in the city, with the long-term vision of creating “Acorn Farm”: a food growing and climate action hub with a geodesic dome as a centrepiece. </a:t>
            </a:r>
            <a:r>
              <a:rPr lang="en-US" dirty="0"/>
              <a:t>​</a:t>
            </a:r>
          </a:p>
          <a:p>
            <a:pPr marL="342900" indent="-342900" rtl="0" fontAlgn="base">
              <a:buFont typeface="Arial" panose="020B0604020202020204" pitchFamily="34" charset="0"/>
              <a:buChar char="•"/>
            </a:pPr>
            <a:r>
              <a:rPr lang="en-GB" dirty="0"/>
              <a:t>Due to the Northern Ireland conflict, climate change has not had the same level of engagement as other parts of the UK. This project seeks to influence and address this and it will demonstrate the importance of bringing people together over a common theme in building resilience.</a:t>
            </a:r>
            <a:endParaRPr lang="en-US" dirty="0"/>
          </a:p>
          <a:p>
            <a:endParaRPr lang="en-GB" dirty="0"/>
          </a:p>
        </p:txBody>
      </p:sp>
      <p:pic>
        <p:nvPicPr>
          <p:cNvPr id="4098" name="Picture 2">
            <a:extLst>
              <a:ext uri="{FF2B5EF4-FFF2-40B4-BE49-F238E27FC236}">
                <a16:creationId xmlns:a16="http://schemas.microsoft.com/office/drawing/2014/main" id="{2556A39E-E5B4-4EC6-846A-5A1C4F59C0A2}"/>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5579301" y="2019300"/>
            <a:ext cx="4580699" cy="360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916269"/>
      </p:ext>
    </p:extLst>
  </p:cSld>
  <p:clrMapOvr>
    <a:masterClrMapping/>
  </p:clrMapOvr>
</p:sld>
</file>

<file path=ppt/theme/theme1.xml><?xml version="1.0" encoding="utf-8"?>
<a:theme xmlns:a="http://schemas.openxmlformats.org/drawingml/2006/main" name="Office Theme">
  <a:themeElements>
    <a:clrScheme name="TNLCF Colour Palette">
      <a:dk1>
        <a:srgbClr val="000000"/>
      </a:dk1>
      <a:lt1>
        <a:srgbClr val="FFFFFF"/>
      </a:lt1>
      <a:dk2>
        <a:srgbClr val="E6007E"/>
      </a:dk2>
      <a:lt2>
        <a:srgbClr val="5C003A"/>
      </a:lt2>
      <a:accent1>
        <a:srgbClr val="002B57"/>
      </a:accent1>
      <a:accent2>
        <a:srgbClr val="51AE32"/>
      </a:accent2>
      <a:accent3>
        <a:srgbClr val="009098"/>
      </a:accent3>
      <a:accent4>
        <a:srgbClr val="0075B0"/>
      </a:accent4>
      <a:accent5>
        <a:srgbClr val="FDC300"/>
      </a:accent5>
      <a:accent6>
        <a:srgbClr val="EA590C"/>
      </a:accent6>
      <a:hlink>
        <a:srgbClr val="E6007E"/>
      </a:hlink>
      <a:folHlink>
        <a:srgbClr val="5C00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NLCF_PowerPoint_Template-E-T07.3 [Read-Only]" id="{03490111-7F3B-44CE-AC25-EBBDA0F6F16D}" vid="{A35ABF97-51AD-466D-8062-5D10CEF685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7FF0A6A9ACCF4294A4D145F7636654" ma:contentTypeVersion="12" ma:contentTypeDescription="Create a new document." ma:contentTypeScope="" ma:versionID="61652e9a8844fd0b6e93654c121babaa">
  <xsd:schema xmlns:xsd="http://www.w3.org/2001/XMLSchema" xmlns:xs="http://www.w3.org/2001/XMLSchema" xmlns:p="http://schemas.microsoft.com/office/2006/metadata/properties" xmlns:ns2="449ff1e4-b618-47ee-852c-72d69d563a5e" xmlns:ns3="d7141c57-0004-43f4-9aa0-79b62ce4a739" targetNamespace="http://schemas.microsoft.com/office/2006/metadata/properties" ma:root="true" ma:fieldsID="ef10f36285a5d048dbb309f3de013f52" ns2:_="" ns3:_="">
    <xsd:import namespace="449ff1e4-b618-47ee-852c-72d69d563a5e"/>
    <xsd:import namespace="d7141c57-0004-43f4-9aa0-79b62ce4a7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9ff1e4-b618-47ee-852c-72d69d563a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141c57-0004-43f4-9aa0-79b62ce4a73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0628AE-FBEC-41DE-AA1F-114E9B2D8019}"/>
</file>

<file path=customXml/itemProps2.xml><?xml version="1.0" encoding="utf-8"?>
<ds:datastoreItem xmlns:ds="http://schemas.openxmlformats.org/officeDocument/2006/customXml" ds:itemID="{6653F186-EB8C-4C73-AD9E-8A88BBE4ADB7}">
  <ds:schemaRefs>
    <ds:schemaRef ds:uri="http://schemas.microsoft.com/sharepoint/v3/contenttype/forms"/>
  </ds:schemaRefs>
</ds:datastoreItem>
</file>

<file path=customXml/itemProps3.xml><?xml version="1.0" encoding="utf-8"?>
<ds:datastoreItem xmlns:ds="http://schemas.openxmlformats.org/officeDocument/2006/customXml" ds:itemID="{927AA0D6-ADEE-40A0-8093-6319196B9D08}">
  <ds:schemaRefs>
    <ds:schemaRef ds:uri="http://schemas.microsoft.com/office/infopath/2007/PartnerControls"/>
    <ds:schemaRef ds:uri="http://purl.org/dc/terms/"/>
    <ds:schemaRef ds:uri="9cea005f-0b64-4e81-902b-249b0e13196d"/>
    <ds:schemaRef ds:uri="8d5ef881-040d-4501-a3fc-08213d9560ed"/>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tnlcf_powerpoint_template-e-t073 (5)</Template>
  <TotalTime>142</TotalTime>
  <Words>1897</Words>
  <Application>Microsoft Office PowerPoint</Application>
  <PresentationFormat>Custom</PresentationFormat>
  <Paragraphs>177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Rockwell</vt:lpstr>
      <vt:lpstr>Rockwell Std</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Watchorn</dc:creator>
  <cp:lastModifiedBy>Nick Gardner</cp:lastModifiedBy>
  <cp:revision>29</cp:revision>
  <cp:lastPrinted>2021-04-28T14:10:35Z</cp:lastPrinted>
  <dcterms:created xsi:type="dcterms:W3CDTF">2021-04-12T17:50:29Z</dcterms:created>
  <dcterms:modified xsi:type="dcterms:W3CDTF">2021-05-05T16:18:25Z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2018-11-22T00:00:00Z</vt:filetime>
  </property>
  <property fmtid="{D5CDD505-2E9C-101B-9397-08002B2CF9AE}" pid="3" name="Creator">
    <vt:lpwstr>Adobe InDesign CC 13.1 (Macintosh)</vt:lpwstr>
  </property>
  <property fmtid="{D5CDD505-2E9C-101B-9397-08002B2CF9AE}" pid="4" name="LastSaved">
    <vt:filetime>2018-11-22T00:00:00Z</vt:filetime>
  </property>
  <property fmtid="{D5CDD505-2E9C-101B-9397-08002B2CF9AE}" pid="5" name="ContentTypeId">
    <vt:lpwstr>0x010100B57FF0A6A9ACCF4294A4D145F7636654</vt:lpwstr>
  </property>
</Properties>
</file>