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60" r:id="rId7"/>
    <p:sldId id="257" r:id="rId8"/>
    <p:sldId id="258" r:id="rId9"/>
    <p:sldId id="266" r:id="rId10"/>
    <p:sldId id="263" r:id="rId11"/>
    <p:sldId id="262" r:id="rId12"/>
    <p:sldId id="265" r:id="rId13"/>
    <p:sldId id="268" r:id="rId14"/>
    <p:sldId id="273" r:id="rId15"/>
    <p:sldId id="264" r:id="rId16"/>
    <p:sldId id="271" r:id="rId17"/>
    <p:sldId id="259" r:id="rId18"/>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75004B-5983-F72B-6052-C2E52C0925E0}" v="18" dt="2023-11-23T10:02:06.885"/>
    <p1510:client id="{BC038DEA-3547-4FDB-8732-CE43A3B95E3D}" v="12" dt="2023-11-24T09:36:39.1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E276A-0B5C-4F75-9B55-43BE141B04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E9DDDF-9069-42E3-BBFF-6F667EA27A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A37E07-033C-4832-BC2A-65404485662F}"/>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5" name="Footer Placeholder 4">
            <a:extLst>
              <a:ext uri="{FF2B5EF4-FFF2-40B4-BE49-F238E27FC236}">
                <a16:creationId xmlns:a16="http://schemas.microsoft.com/office/drawing/2014/main" id="{6120848D-EB79-489B-B681-4C50C6AB21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AC61B7-9617-4589-8AB7-5B481E97F236}"/>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17581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420D-AEA6-448A-9A8F-FF9A3DB152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D21A14-04E5-4A7A-B170-25A11CC59D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A6F43D-B2C8-4629-9AE3-838B07E58372}"/>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5" name="Footer Placeholder 4">
            <a:extLst>
              <a:ext uri="{FF2B5EF4-FFF2-40B4-BE49-F238E27FC236}">
                <a16:creationId xmlns:a16="http://schemas.microsoft.com/office/drawing/2014/main" id="{94AB3737-1F83-4834-A257-C79C60D263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037F2-A342-4063-8FB9-AA19CBF761F0}"/>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319907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3082B-817F-4E57-B846-E550EE73E7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CB611E-D58F-4539-B130-436E75578E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1139B9-87A5-4AC7-B56D-F21A1712C6CC}"/>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5" name="Footer Placeholder 4">
            <a:extLst>
              <a:ext uri="{FF2B5EF4-FFF2-40B4-BE49-F238E27FC236}">
                <a16:creationId xmlns:a16="http://schemas.microsoft.com/office/drawing/2014/main" id="{C66159B9-F941-48BD-AE6A-D69B6F287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3722D3-7A6B-4FA3-B15C-6EDCAC6EE729}"/>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46943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E139-4D0E-452B-8A11-588598BC13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F71D45-3285-4E07-ACAC-41FC7E421C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5612A4-A6F7-4BA3-BEA8-E81520E8D79B}"/>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5" name="Footer Placeholder 4">
            <a:extLst>
              <a:ext uri="{FF2B5EF4-FFF2-40B4-BE49-F238E27FC236}">
                <a16:creationId xmlns:a16="http://schemas.microsoft.com/office/drawing/2014/main" id="{EDB65DF1-BCF8-4150-98F6-EE1326EE20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BE9B5-E705-4DC4-ADB2-6E915D0911BD}"/>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51216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FF119-A098-4EC9-9596-3E95504D6C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6DA8E5-1B79-4E6F-9B62-48F8352BF0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3E08D-ED50-4B6A-A0D5-D7A879707F9D}"/>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5" name="Footer Placeholder 4">
            <a:extLst>
              <a:ext uri="{FF2B5EF4-FFF2-40B4-BE49-F238E27FC236}">
                <a16:creationId xmlns:a16="http://schemas.microsoft.com/office/drawing/2014/main" id="{4FB46D25-A231-4ABE-B80C-CAC6A278C8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FCE598-5306-4F26-85AA-D24C27369149}"/>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667954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97F86-0AEF-4DD4-8515-628F6ACE10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5A41E3-6C62-4335-AC3B-CCF02AC153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80F65E-091B-4955-B573-BD51889C29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521F49-06E8-4942-BBD0-56B3AC1F9C37}"/>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6" name="Footer Placeholder 5">
            <a:extLst>
              <a:ext uri="{FF2B5EF4-FFF2-40B4-BE49-F238E27FC236}">
                <a16:creationId xmlns:a16="http://schemas.microsoft.com/office/drawing/2014/main" id="{F20DA1A3-40EE-4525-9858-1E39C0741A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33C31C-6A2B-4A68-B59A-C633F5C22EF8}"/>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3891987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2DD2-9295-4524-8239-0EB82572C6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57DD82-9FDE-4016-8235-7494FADA7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FB4DF0-93FE-47C0-99FF-5DC1BBB7A7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4735E2-75DE-4C6C-BEBE-07CDDBCBA8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D79941-3B36-4D14-82B5-65486C7148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7F1178-0D74-4694-A4C7-339FC6E9046F}"/>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8" name="Footer Placeholder 7">
            <a:extLst>
              <a:ext uri="{FF2B5EF4-FFF2-40B4-BE49-F238E27FC236}">
                <a16:creationId xmlns:a16="http://schemas.microsoft.com/office/drawing/2014/main" id="{C9CA015D-3152-4DB6-8AC1-765A2AF237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CAEB05D-EEA5-484E-AA0C-D49D68C728CC}"/>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26673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EE764-C6FA-4390-8A13-80E0FCAA35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74985C-DEF2-4568-A3AE-631EBBB88CAE}"/>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4" name="Footer Placeholder 3">
            <a:extLst>
              <a:ext uri="{FF2B5EF4-FFF2-40B4-BE49-F238E27FC236}">
                <a16:creationId xmlns:a16="http://schemas.microsoft.com/office/drawing/2014/main" id="{8295AEB8-6F73-4DEE-B140-C9A853676D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37A7B5-0F49-46E2-9797-88898ACDE199}"/>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5256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C103C-59C7-4C76-9919-553CF574B0BD}"/>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3" name="Footer Placeholder 2">
            <a:extLst>
              <a:ext uri="{FF2B5EF4-FFF2-40B4-BE49-F238E27FC236}">
                <a16:creationId xmlns:a16="http://schemas.microsoft.com/office/drawing/2014/main" id="{7E8E837A-12A1-4190-9614-C32D2A008A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283D1B-69FD-453A-A63F-1359AB18468A}"/>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262224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8E51A-6304-41D0-8A60-CB2C9D382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9F1F0A-5235-4680-AF13-02DBAE7A83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59AB20-0D1D-4C0C-9634-D5A25A91A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B836A4-183F-4D55-8415-8AEBE6BB663A}"/>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6" name="Footer Placeholder 5">
            <a:extLst>
              <a:ext uri="{FF2B5EF4-FFF2-40B4-BE49-F238E27FC236}">
                <a16:creationId xmlns:a16="http://schemas.microsoft.com/office/drawing/2014/main" id="{3D66E9F1-AEC1-46C3-9EC0-32540D386E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518C7C-E43E-4C72-AC44-A6B8DE32509B}"/>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411475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20A6-D4AA-4AB1-BB16-1B4E99D7E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193DF6-0888-4400-9A4D-3148DE318A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9F426B-1397-442D-8F4A-BC7BF246D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387512-8D61-4DCF-9D57-2A71DFA3A24E}"/>
              </a:ext>
            </a:extLst>
          </p:cNvPr>
          <p:cNvSpPr>
            <a:spLocks noGrp="1"/>
          </p:cNvSpPr>
          <p:nvPr>
            <p:ph type="dt" sz="half" idx="10"/>
          </p:nvPr>
        </p:nvSpPr>
        <p:spPr/>
        <p:txBody>
          <a:bodyPr/>
          <a:lstStyle/>
          <a:p>
            <a:fld id="{08D59627-39A9-4A01-A2E0-8E95DC05B80E}" type="datetimeFigureOut">
              <a:rPr lang="en-GB" smtClean="0"/>
              <a:t>22/03/2024</a:t>
            </a:fld>
            <a:endParaRPr lang="en-GB"/>
          </a:p>
        </p:txBody>
      </p:sp>
      <p:sp>
        <p:nvSpPr>
          <p:cNvPr id="6" name="Footer Placeholder 5">
            <a:extLst>
              <a:ext uri="{FF2B5EF4-FFF2-40B4-BE49-F238E27FC236}">
                <a16:creationId xmlns:a16="http://schemas.microsoft.com/office/drawing/2014/main" id="{1ECD5D01-C07B-4D2B-A941-8F0D8344E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AE57E2-3F4E-426A-B9C1-7A89541A6678}"/>
              </a:ext>
            </a:extLst>
          </p:cNvPr>
          <p:cNvSpPr>
            <a:spLocks noGrp="1"/>
          </p:cNvSpPr>
          <p:nvPr>
            <p:ph type="sldNum" sz="quarter" idx="12"/>
          </p:nvPr>
        </p:nvSpPr>
        <p:spPr/>
        <p:txBody>
          <a:bodyPr/>
          <a:lstStyle/>
          <a:p>
            <a:fld id="{C288975E-2FFC-4FC2-815E-A01320F75628}" type="slidenum">
              <a:rPr lang="en-GB" smtClean="0"/>
              <a:t>‹#›</a:t>
            </a:fld>
            <a:endParaRPr lang="en-GB"/>
          </a:p>
        </p:txBody>
      </p:sp>
    </p:spTree>
    <p:extLst>
      <p:ext uri="{BB962C8B-B14F-4D97-AF65-F5344CB8AC3E}">
        <p14:creationId xmlns:p14="http://schemas.microsoft.com/office/powerpoint/2010/main" val="343581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95D0B-D227-4DD8-9BB4-CDD6DC99C2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DDF99F-5679-4014-A359-8FDDF39C5D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34D456-312D-4605-8589-07D96D5E7C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59627-39A9-4A01-A2E0-8E95DC05B80E}" type="datetimeFigureOut">
              <a:rPr lang="en-GB" smtClean="0"/>
              <a:t>22/03/2024</a:t>
            </a:fld>
            <a:endParaRPr lang="en-GB"/>
          </a:p>
        </p:txBody>
      </p:sp>
      <p:sp>
        <p:nvSpPr>
          <p:cNvPr id="5" name="Footer Placeholder 4">
            <a:extLst>
              <a:ext uri="{FF2B5EF4-FFF2-40B4-BE49-F238E27FC236}">
                <a16:creationId xmlns:a16="http://schemas.microsoft.com/office/drawing/2014/main" id="{38E3F100-6E7C-464B-BB0A-04AA2E53F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E90764-ACEA-43F0-99D9-AFC7FB327C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8975E-2FFC-4FC2-815E-A01320F75628}" type="slidenum">
              <a:rPr lang="en-GB" smtClean="0"/>
              <a:t>‹#›</a:t>
            </a:fld>
            <a:endParaRPr lang="en-GB"/>
          </a:p>
        </p:txBody>
      </p:sp>
    </p:spTree>
    <p:extLst>
      <p:ext uri="{BB962C8B-B14F-4D97-AF65-F5344CB8AC3E}">
        <p14:creationId xmlns:p14="http://schemas.microsoft.com/office/powerpoint/2010/main" val="90211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knowhow.ncvo.org.uk/organisation/impact/plan-your-impact-and-evaluation/identify-the-difference-you-want-to-make-1/uses-of-theory-of-change" TargetMode="External"/><Relationship Id="rId2" Type="http://schemas.openxmlformats.org/officeDocument/2006/relationships/hyperlink" Target="https://www.theoryofchange.org/" TargetMode="External"/><Relationship Id="rId1" Type="http://schemas.openxmlformats.org/officeDocument/2006/relationships/slideLayout" Target="../slideLayouts/slideLayout2.xml"/><Relationship Id="rId6" Type="http://schemas.openxmlformats.org/officeDocument/2006/relationships/hyperlink" Target="https://media.nesta.org.uk/documents/theory_of_change_guidance_for_applicants_.pdf" TargetMode="External"/><Relationship Id="rId5" Type="http://schemas.openxmlformats.org/officeDocument/2006/relationships/hyperlink" Target="https://kindling.org.uk/sites/kindling.org.uk/files/2020-07/Kindling%20Trust%27s%20Theory%20of%20Change.pdf" TargetMode="External"/><Relationship Id="rId4" Type="http://schemas.openxmlformats.org/officeDocument/2006/relationships/hyperlink" Target="https://fareshare.org.uk/what-we-do/our-impact/theory-of-chan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BJDN0cpxJv4" TargetMode="External"/><Relationship Id="rId2" Type="http://schemas.openxmlformats.org/officeDocument/2006/relationships/hyperlink" Target="https://www.youtube.com/watch?v=cg4J1g0IVH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BC3E7-16FE-4B7F-94A0-665A74D2C397}"/>
              </a:ext>
            </a:extLst>
          </p:cNvPr>
          <p:cNvSpPr>
            <a:spLocks noGrp="1"/>
          </p:cNvSpPr>
          <p:nvPr>
            <p:ph type="ctrTitle"/>
          </p:nvPr>
        </p:nvSpPr>
        <p:spPr>
          <a:xfrm>
            <a:off x="838200" y="440668"/>
            <a:ext cx="10512552" cy="3122928"/>
          </a:xfrm>
        </p:spPr>
        <p:txBody>
          <a:bodyPr anchor="b">
            <a:normAutofit/>
          </a:bodyPr>
          <a:lstStyle/>
          <a:p>
            <a:pPr algn="l"/>
            <a:r>
              <a:rPr lang="en-US" sz="6600"/>
              <a:t>Theory of Change Workshop</a:t>
            </a:r>
            <a:endParaRPr lang="en-GB" sz="6600"/>
          </a:p>
        </p:txBody>
      </p:sp>
      <p:sp>
        <p:nvSpPr>
          <p:cNvPr id="3" name="Subtitle 2">
            <a:extLst>
              <a:ext uri="{FF2B5EF4-FFF2-40B4-BE49-F238E27FC236}">
                <a16:creationId xmlns:a16="http://schemas.microsoft.com/office/drawing/2014/main" id="{EB07F6F9-E605-48DB-936C-DB9C8DD81928}"/>
              </a:ext>
            </a:extLst>
          </p:cNvPr>
          <p:cNvSpPr>
            <a:spLocks noGrp="1"/>
          </p:cNvSpPr>
          <p:nvPr>
            <p:ph type="subTitle" idx="1"/>
          </p:nvPr>
        </p:nvSpPr>
        <p:spPr>
          <a:xfrm>
            <a:off x="838200" y="4980969"/>
            <a:ext cx="10512552" cy="1126680"/>
          </a:xfrm>
        </p:spPr>
        <p:txBody>
          <a:bodyPr vert="horz" lIns="91440" tIns="45720" rIns="91440" bIns="45720" rtlCol="0">
            <a:normAutofit/>
          </a:bodyPr>
          <a:lstStyle/>
          <a:p>
            <a:pPr algn="l"/>
            <a:r>
              <a:rPr lang="en-GB" dirty="0">
                <a:cs typeface="Calibri"/>
              </a:rPr>
              <a:t>Livia La Camera, Head of Health, GCDA</a:t>
            </a:r>
          </a:p>
          <a:p>
            <a:pPr algn="l"/>
            <a:r>
              <a:rPr lang="en-GB" dirty="0">
                <a:cs typeface="Calibri"/>
              </a:rPr>
              <a:t>Mel Taylor, Head of Learning, GCDA</a:t>
            </a:r>
            <a:endParaRPr lang="en-GB" dirty="0"/>
          </a:p>
        </p:txBody>
      </p:sp>
      <p:sp>
        <p:nvSpPr>
          <p:cNvPr id="24"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 background with a black square&#10;&#10;Description automatically generated with medium confidence">
            <a:extLst>
              <a:ext uri="{FF2B5EF4-FFF2-40B4-BE49-F238E27FC236}">
                <a16:creationId xmlns:a16="http://schemas.microsoft.com/office/drawing/2014/main" id="{8DBB17BC-7CC7-7802-B5BA-BDA87CD5F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0" y="542231"/>
            <a:ext cx="3629592" cy="916472"/>
          </a:xfrm>
          <a:prstGeom prst="rect">
            <a:avLst/>
          </a:prstGeom>
        </p:spPr>
      </p:pic>
      <p:pic>
        <p:nvPicPr>
          <p:cNvPr id="5" name="Picture 4">
            <a:extLst>
              <a:ext uri="{FF2B5EF4-FFF2-40B4-BE49-F238E27FC236}">
                <a16:creationId xmlns:a16="http://schemas.microsoft.com/office/drawing/2014/main" id="{7C7C322A-D3A0-58EB-CCE7-7CF6F80984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8158" y="5780918"/>
            <a:ext cx="1323606" cy="636414"/>
          </a:xfrm>
          <a:prstGeom prst="rect">
            <a:avLst/>
          </a:prstGeom>
        </p:spPr>
      </p:pic>
      <p:pic>
        <p:nvPicPr>
          <p:cNvPr id="6" name="Picture 5" descr="A black and orange text on a white background&#10;&#10;Description automatically generated">
            <a:extLst>
              <a:ext uri="{FF2B5EF4-FFF2-40B4-BE49-F238E27FC236}">
                <a16:creationId xmlns:a16="http://schemas.microsoft.com/office/drawing/2014/main" id="{AE008AE2-420C-8167-E315-9675D30BF8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60572" y="5322906"/>
            <a:ext cx="1903099" cy="1569486"/>
          </a:xfrm>
          <a:prstGeom prst="rect">
            <a:avLst/>
          </a:prstGeom>
        </p:spPr>
      </p:pic>
    </p:spTree>
    <p:extLst>
      <p:ext uri="{BB962C8B-B14F-4D97-AF65-F5344CB8AC3E}">
        <p14:creationId xmlns:p14="http://schemas.microsoft.com/office/powerpoint/2010/main" val="410041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0D81287-8EAE-9627-D644-34F1B2F65B42}"/>
              </a:ext>
            </a:extLst>
          </p:cNvPr>
          <p:cNvGraphicFramePr>
            <a:graphicFrameLocks noGrp="1"/>
          </p:cNvGraphicFramePr>
          <p:nvPr>
            <p:extLst>
              <p:ext uri="{D42A27DB-BD31-4B8C-83A1-F6EECF244321}">
                <p14:modId xmlns:p14="http://schemas.microsoft.com/office/powerpoint/2010/main" val="1648243533"/>
              </p:ext>
            </p:extLst>
          </p:nvPr>
        </p:nvGraphicFramePr>
        <p:xfrm>
          <a:off x="325316" y="808892"/>
          <a:ext cx="11394829" cy="5792927"/>
        </p:xfrm>
        <a:graphic>
          <a:graphicData uri="http://schemas.openxmlformats.org/drawingml/2006/table">
            <a:tbl>
              <a:tblPr firstRow="1" firstCol="1" bandRow="1">
                <a:tableStyleId>{5C22544A-7EE6-4342-B048-85BDC9FD1C3A}</a:tableStyleId>
              </a:tblPr>
              <a:tblGrid>
                <a:gridCol w="2005701">
                  <a:extLst>
                    <a:ext uri="{9D8B030D-6E8A-4147-A177-3AD203B41FA5}">
                      <a16:colId xmlns:a16="http://schemas.microsoft.com/office/drawing/2014/main" val="207148653"/>
                    </a:ext>
                  </a:extLst>
                </a:gridCol>
                <a:gridCol w="2128912">
                  <a:extLst>
                    <a:ext uri="{9D8B030D-6E8A-4147-A177-3AD203B41FA5}">
                      <a16:colId xmlns:a16="http://schemas.microsoft.com/office/drawing/2014/main" val="2862875032"/>
                    </a:ext>
                  </a:extLst>
                </a:gridCol>
                <a:gridCol w="2324730">
                  <a:extLst>
                    <a:ext uri="{9D8B030D-6E8A-4147-A177-3AD203B41FA5}">
                      <a16:colId xmlns:a16="http://schemas.microsoft.com/office/drawing/2014/main" val="195291444"/>
                    </a:ext>
                  </a:extLst>
                </a:gridCol>
                <a:gridCol w="2599755">
                  <a:extLst>
                    <a:ext uri="{9D8B030D-6E8A-4147-A177-3AD203B41FA5}">
                      <a16:colId xmlns:a16="http://schemas.microsoft.com/office/drawing/2014/main" val="203646529"/>
                    </a:ext>
                  </a:extLst>
                </a:gridCol>
                <a:gridCol w="2335731">
                  <a:extLst>
                    <a:ext uri="{9D8B030D-6E8A-4147-A177-3AD203B41FA5}">
                      <a16:colId xmlns:a16="http://schemas.microsoft.com/office/drawing/2014/main" val="2365724870"/>
                    </a:ext>
                  </a:extLst>
                </a:gridCol>
              </a:tblGrid>
              <a:tr h="783966">
                <a:tc>
                  <a:txBody>
                    <a:bodyPr/>
                    <a:lstStyle/>
                    <a:p>
                      <a:pPr algn="ctr">
                        <a:lnSpc>
                          <a:spcPct val="107000"/>
                        </a:lnSpc>
                        <a:spcAft>
                          <a:spcPts val="800"/>
                        </a:spcAft>
                      </a:pPr>
                      <a:r>
                        <a:rPr lang="en-GB" sz="2100">
                          <a:effectLst/>
                        </a:rPr>
                        <a:t>PROBLEM</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algn="ctr">
                        <a:lnSpc>
                          <a:spcPct val="107000"/>
                        </a:lnSpc>
                        <a:spcAft>
                          <a:spcPts val="800"/>
                        </a:spcAft>
                      </a:pPr>
                      <a:r>
                        <a:rPr lang="en-GB" sz="2100">
                          <a:effectLst/>
                        </a:rPr>
                        <a:t>ACTIVITIES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indent="457200">
                        <a:lnSpc>
                          <a:spcPct val="107000"/>
                        </a:lnSpc>
                        <a:spcAft>
                          <a:spcPts val="800"/>
                        </a:spcAft>
                      </a:pPr>
                      <a:r>
                        <a:rPr lang="en-GB" sz="2100">
                          <a:effectLst/>
                        </a:rPr>
                        <a:t>OUTPUTS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algn="ctr">
                        <a:lnSpc>
                          <a:spcPct val="107000"/>
                        </a:lnSpc>
                        <a:spcAft>
                          <a:spcPts val="800"/>
                        </a:spcAft>
                      </a:pPr>
                      <a:r>
                        <a:rPr lang="en-GB" sz="2100">
                          <a:effectLst/>
                        </a:rPr>
                        <a:t>OUTCOMES</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a:lnSpc>
                          <a:spcPct val="107000"/>
                        </a:lnSpc>
                        <a:spcAft>
                          <a:spcPts val="800"/>
                        </a:spcAft>
                      </a:pPr>
                      <a:r>
                        <a:rPr lang="en-GB" sz="2100">
                          <a:effectLst/>
                        </a:rPr>
                        <a:t>DESIRED STATE</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extLst>
                  <a:ext uri="{0D108BD9-81ED-4DB2-BD59-A6C34878D82A}">
                    <a16:rowId xmlns:a16="http://schemas.microsoft.com/office/drawing/2014/main" val="2169961363"/>
                  </a:ext>
                </a:extLst>
              </a:tr>
              <a:tr h="5008961">
                <a:tc>
                  <a:txBody>
                    <a:bodyPr/>
                    <a:lstStyle/>
                    <a:p>
                      <a:pPr>
                        <a:lnSpc>
                          <a:spcPct val="107000"/>
                        </a:lnSpc>
                        <a:spcAft>
                          <a:spcPts val="800"/>
                        </a:spcAft>
                      </a:pPr>
                      <a:r>
                        <a:rPr lang="en-GB" sz="1500">
                          <a:effectLst/>
                        </a:rPr>
                        <a:t>Many families in areas of high social deprivation lack affordable access to fresh fruit and vegetables, leading to poor diet, poor health and a lack of awareness of the benefit of fruit and veg.</a:t>
                      </a:r>
                    </a:p>
                    <a:p>
                      <a:pPr>
                        <a:lnSpc>
                          <a:spcPct val="107000"/>
                        </a:lnSpc>
                        <a:spcAft>
                          <a:spcPts val="800"/>
                        </a:spcAft>
                      </a:pP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marL="285750" lvl="0" indent="-285750">
                        <a:lnSpc>
                          <a:spcPct val="107000"/>
                        </a:lnSpc>
                        <a:buFont typeface="Arial" panose="020B0604020202020204" pitchFamily="34" charset="0"/>
                        <a:buChar char="•"/>
                      </a:pPr>
                      <a:r>
                        <a:rPr lang="en-GB" sz="1600">
                          <a:effectLst/>
                        </a:rPr>
                        <a:t>Purchase of fruit &amp; veg through wholesale partners</a:t>
                      </a:r>
                      <a:endParaRPr lang="en-GB" sz="1500">
                        <a:effectLst/>
                      </a:endParaRPr>
                    </a:p>
                    <a:p>
                      <a:pPr marL="285750" lvl="0" indent="-285750">
                        <a:lnSpc>
                          <a:spcPct val="107000"/>
                        </a:lnSpc>
                        <a:buFont typeface="Arial" panose="020B0604020202020204" pitchFamily="34" charset="0"/>
                        <a:buChar char="•"/>
                      </a:pPr>
                      <a:r>
                        <a:rPr lang="en-GB" sz="1600">
                          <a:effectLst/>
                        </a:rPr>
                        <a:t>Picking up, sorting and delivering fruit &amp; veg to schools &amp; children centres</a:t>
                      </a:r>
                      <a:endParaRPr lang="en-GB" sz="1500">
                        <a:effectLst/>
                      </a:endParaRPr>
                    </a:p>
                    <a:p>
                      <a:pPr marL="285750" lvl="0" indent="-285750">
                        <a:lnSpc>
                          <a:spcPct val="107000"/>
                        </a:lnSpc>
                        <a:buFont typeface="Arial" panose="020B0604020202020204" pitchFamily="34" charset="0"/>
                        <a:buChar char="•"/>
                      </a:pPr>
                      <a:r>
                        <a:rPr lang="en-GB" sz="1600">
                          <a:effectLst/>
                        </a:rPr>
                        <a:t>Tracking orders and monitoring and evaluating project</a:t>
                      </a:r>
                      <a:endParaRPr lang="en-GB" sz="1500">
                        <a:effectLst/>
                      </a:endParaRPr>
                    </a:p>
                    <a:p>
                      <a:pPr marL="285750" lvl="0" indent="-285750">
                        <a:lnSpc>
                          <a:spcPct val="107000"/>
                        </a:lnSpc>
                        <a:buFont typeface="Arial" panose="020B0604020202020204" pitchFamily="34" charset="0"/>
                        <a:buChar char="•"/>
                      </a:pPr>
                      <a:r>
                        <a:rPr lang="en-GB" sz="1600">
                          <a:effectLst/>
                        </a:rPr>
                        <a:t>Accept healthy start voucher at stalls</a:t>
                      </a:r>
                    </a:p>
                    <a:p>
                      <a:pPr marL="285750" lvl="0" indent="-285750">
                        <a:lnSpc>
                          <a:spcPct val="107000"/>
                        </a:lnSpc>
                        <a:buFont typeface="Arial" panose="020B0604020202020204" pitchFamily="34" charset="0"/>
                        <a:buChar char="•"/>
                      </a:pPr>
                      <a:r>
                        <a:rPr lang="en-GB" sz="1600">
                          <a:effectLst/>
                        </a:rPr>
                        <a:t>Volunteer training</a:t>
                      </a:r>
                    </a:p>
                    <a:p>
                      <a:pPr marL="285750" lvl="0" indent="-285750">
                        <a:lnSpc>
                          <a:spcPct val="107000"/>
                        </a:lnSpc>
                        <a:buFont typeface="Arial" panose="020B0604020202020204" pitchFamily="34" charset="0"/>
                        <a:buChar char="•"/>
                      </a:pPr>
                      <a:r>
                        <a:rPr lang="en-GB" sz="1600">
                          <a:effectLst/>
                        </a:rPr>
                        <a:t>Employ 1 person</a:t>
                      </a:r>
                      <a:endParaRPr lang="en-GB" sz="1500">
                        <a:effectLst/>
                      </a:endParaRPr>
                    </a:p>
                    <a:p>
                      <a:pPr marL="342900" lvl="0" indent="-342900">
                        <a:lnSpc>
                          <a:spcPct val="107000"/>
                        </a:lnSpc>
                        <a:buFont typeface="Symbol" panose="05050102010706020507" pitchFamily="18" charset="2"/>
                        <a:buChar char=""/>
                      </a:pPr>
                      <a:endParaRPr lang="en-GB" sz="1600">
                        <a:effectLst/>
                      </a:endParaRPr>
                    </a:p>
                    <a:p>
                      <a:pPr marL="228600">
                        <a:lnSpc>
                          <a:spcPct val="107000"/>
                        </a:lnSpc>
                        <a:spcAft>
                          <a:spcPts val="800"/>
                        </a:spcAft>
                      </a:pP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marL="342900" lvl="0" indent="-342900">
                        <a:lnSpc>
                          <a:spcPct val="107000"/>
                        </a:lnSpc>
                        <a:buFont typeface="Symbol" panose="05050102010706020507" pitchFamily="18" charset="2"/>
                        <a:buChar char=""/>
                      </a:pPr>
                      <a:r>
                        <a:rPr lang="en-GB" sz="1600">
                          <a:effectLst/>
                        </a:rPr>
                        <a:t>15 stalls in Greenwich</a:t>
                      </a:r>
                      <a:endParaRPr lang="en-GB" sz="1500">
                        <a:effectLst/>
                      </a:endParaRPr>
                    </a:p>
                    <a:p>
                      <a:pPr marL="342900" lvl="0" indent="-342900">
                        <a:lnSpc>
                          <a:spcPct val="107000"/>
                        </a:lnSpc>
                        <a:buFont typeface="Symbol" panose="05050102010706020507" pitchFamily="18" charset="2"/>
                        <a:buChar char=""/>
                      </a:pPr>
                      <a:r>
                        <a:rPr lang="en-GB" sz="1600">
                          <a:effectLst/>
                        </a:rPr>
                        <a:t>10 volunteers trained</a:t>
                      </a:r>
                      <a:endParaRPr lang="en-GB" sz="1500">
                        <a:effectLst/>
                      </a:endParaRPr>
                    </a:p>
                    <a:p>
                      <a:pPr marL="342900" lvl="0" indent="-342900">
                        <a:lnSpc>
                          <a:spcPct val="107000"/>
                        </a:lnSpc>
                        <a:buFont typeface="Symbol" panose="05050102010706020507" pitchFamily="18" charset="2"/>
                        <a:buChar char=""/>
                      </a:pPr>
                      <a:r>
                        <a:rPr lang="en-GB" sz="1600">
                          <a:effectLst/>
                        </a:rPr>
                        <a:t>Collate 10 case studies from each site</a:t>
                      </a:r>
                      <a:endParaRPr lang="en-GB" sz="1500">
                        <a:effectLst/>
                      </a:endParaRPr>
                    </a:p>
                    <a:p>
                      <a:pPr marL="342900" lvl="0" indent="-342900">
                        <a:lnSpc>
                          <a:spcPct val="107000"/>
                        </a:lnSpc>
                        <a:buFont typeface="Symbol" panose="05050102010706020507" pitchFamily="18" charset="2"/>
                        <a:buChar char=""/>
                      </a:pPr>
                      <a:r>
                        <a:rPr lang="en-GB" sz="1600">
                          <a:effectLst/>
                        </a:rPr>
                        <a:t>Reach 2,000 families in first year</a:t>
                      </a:r>
                      <a:endParaRPr lang="en-GB" sz="1500">
                        <a:effectLst/>
                      </a:endParaRPr>
                    </a:p>
                    <a:p>
                      <a:pPr marL="342900" lvl="0" indent="-342900">
                        <a:lnSpc>
                          <a:spcPct val="107000"/>
                        </a:lnSpc>
                        <a:buFont typeface="Symbol" panose="05050102010706020507" pitchFamily="18" charset="2"/>
                        <a:buChar char=""/>
                      </a:pPr>
                      <a:r>
                        <a:rPr lang="en-GB" sz="1600">
                          <a:effectLst/>
                        </a:rPr>
                        <a:t>No. of Healthy start beneficiaries using voucher at stalls </a:t>
                      </a:r>
                    </a:p>
                    <a:p>
                      <a:pPr marL="342900" lvl="0" indent="-342900">
                        <a:lnSpc>
                          <a:spcPct val="107000"/>
                        </a:lnSpc>
                        <a:buFont typeface="Symbol" panose="05050102010706020507" pitchFamily="18" charset="2"/>
                        <a:buChar char=""/>
                      </a:pPr>
                      <a:r>
                        <a:rPr lang="en-GB" sz="1600">
                          <a:effectLst/>
                        </a:rPr>
                        <a:t>No of recipes shared with families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a:effectLst/>
                        </a:rPr>
                        <a:t>Testimonies</a:t>
                      </a:r>
                    </a:p>
                    <a:p>
                      <a:pPr marL="342900" lvl="0" indent="-342900">
                        <a:lnSpc>
                          <a:spcPct val="107000"/>
                        </a:lnSpc>
                        <a:buFont typeface="Symbol" panose="05050102010706020507" pitchFamily="18" charset="2"/>
                        <a:buChar char=""/>
                      </a:pPr>
                      <a:endParaRPr lang="en-GB" sz="1500">
                        <a:effectLst/>
                      </a:endParaRPr>
                    </a:p>
                    <a:p>
                      <a:pPr marL="457200">
                        <a:lnSpc>
                          <a:spcPct val="107000"/>
                        </a:lnSpc>
                      </a:pP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marL="342900" lvl="0" indent="-342900">
                        <a:lnSpc>
                          <a:spcPct val="107000"/>
                        </a:lnSpc>
                        <a:buFont typeface="Symbol" panose="05050102010706020507" pitchFamily="18" charset="2"/>
                        <a:buChar char=""/>
                      </a:pPr>
                      <a:r>
                        <a:rPr lang="en-GB" sz="1600">
                          <a:effectLst/>
                        </a:rPr>
                        <a:t>Improved health</a:t>
                      </a:r>
                      <a:endParaRPr lang="en-GB" sz="1500">
                        <a:effectLst/>
                      </a:endParaRPr>
                    </a:p>
                    <a:p>
                      <a:pPr marL="342900" lvl="0" indent="-342900">
                        <a:lnSpc>
                          <a:spcPct val="107000"/>
                        </a:lnSpc>
                        <a:buFont typeface="Symbol" panose="05050102010706020507" pitchFamily="18" charset="2"/>
                        <a:buChar char=""/>
                      </a:pPr>
                      <a:r>
                        <a:rPr lang="en-GB" sz="1600">
                          <a:effectLst/>
                        </a:rPr>
                        <a:t>Increased variety of fruit and veg eaten</a:t>
                      </a:r>
                      <a:endParaRPr lang="en-GB" sz="1500">
                        <a:effectLst/>
                      </a:endParaRPr>
                    </a:p>
                    <a:p>
                      <a:pPr marL="342900" lvl="0" indent="-342900">
                        <a:lnSpc>
                          <a:spcPct val="107000"/>
                        </a:lnSpc>
                        <a:buFont typeface="Symbol" panose="05050102010706020507" pitchFamily="18" charset="2"/>
                        <a:buChar char=""/>
                      </a:pPr>
                      <a:r>
                        <a:rPr lang="en-GB" sz="1600">
                          <a:effectLst/>
                        </a:rPr>
                        <a:t>Increased use of Healthy start vouchers to purchase F &amp; V</a:t>
                      </a:r>
                      <a:endParaRPr lang="en-GB" sz="1500">
                        <a:effectLst/>
                      </a:endParaRPr>
                    </a:p>
                    <a:p>
                      <a:pPr marL="342900" lvl="0" indent="-342900">
                        <a:lnSpc>
                          <a:spcPct val="107000"/>
                        </a:lnSpc>
                        <a:buFont typeface="Symbol" panose="05050102010706020507" pitchFamily="18" charset="2"/>
                        <a:buChar char=""/>
                      </a:pPr>
                      <a:r>
                        <a:rPr lang="en-GB" sz="1600">
                          <a:effectLst/>
                        </a:rPr>
                        <a:t>Increased knowledge of how to use fruit and veg i.e. via recipes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tc>
                  <a:txBody>
                    <a:bodyPr/>
                    <a:lstStyle/>
                    <a:p>
                      <a:pPr>
                        <a:lnSpc>
                          <a:spcPct val="107000"/>
                        </a:lnSpc>
                        <a:spcAft>
                          <a:spcPts val="800"/>
                        </a:spcAft>
                      </a:pPr>
                      <a:r>
                        <a:rPr lang="en-GB" sz="1600">
                          <a:effectLst/>
                        </a:rPr>
                        <a:t>More families from the areas of highest social deprivation to have access to a wider variety of fresh affordable F &amp; V and to have more opportunities for families to feed their children healthy food and to be healthier</a:t>
                      </a:r>
                      <a:endParaRPr lang="en-GB" sz="1500">
                        <a:effectLst/>
                      </a:endParaRPr>
                    </a:p>
                    <a:p>
                      <a:pPr>
                        <a:lnSpc>
                          <a:spcPct val="107000"/>
                        </a:lnSpc>
                        <a:spcAft>
                          <a:spcPts val="800"/>
                        </a:spcAft>
                      </a:pPr>
                      <a:endParaRPr lang="en-GB" sz="1500">
                        <a:effectLst/>
                      </a:endParaRPr>
                    </a:p>
                    <a:p>
                      <a:pPr>
                        <a:lnSpc>
                          <a:spcPct val="107000"/>
                        </a:lnSpc>
                        <a:spcAft>
                          <a:spcPts val="800"/>
                        </a:spcAft>
                      </a:pPr>
                      <a:endParaRPr lang="en-GB" sz="1500">
                        <a:effectLst/>
                      </a:endParaRPr>
                    </a:p>
                    <a:p>
                      <a:pPr>
                        <a:lnSpc>
                          <a:spcPct val="107000"/>
                        </a:lnSpc>
                        <a:spcAft>
                          <a:spcPts val="800"/>
                        </a:spcAft>
                      </a:pPr>
                      <a:endParaRPr lang="en-GB" sz="1500">
                        <a:effectLst/>
                      </a:endParaRPr>
                    </a:p>
                    <a:p>
                      <a:pPr>
                        <a:lnSpc>
                          <a:spcPct val="107000"/>
                        </a:lnSpc>
                        <a:spcAft>
                          <a:spcPts val="800"/>
                        </a:spcAft>
                      </a:pP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90963" marR="90963" marT="0" marB="0"/>
                </a:tc>
                <a:extLst>
                  <a:ext uri="{0D108BD9-81ED-4DB2-BD59-A6C34878D82A}">
                    <a16:rowId xmlns:a16="http://schemas.microsoft.com/office/drawing/2014/main" val="997388000"/>
                  </a:ext>
                </a:extLst>
              </a:tr>
            </a:tbl>
          </a:graphicData>
        </a:graphic>
      </p:graphicFrame>
    </p:spTree>
    <p:extLst>
      <p:ext uri="{BB962C8B-B14F-4D97-AF65-F5344CB8AC3E}">
        <p14:creationId xmlns:p14="http://schemas.microsoft.com/office/powerpoint/2010/main" val="349793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1FFF81F-09A4-7BF4-074A-47897074FE2C}"/>
              </a:ext>
            </a:extLst>
          </p:cNvPr>
          <p:cNvPicPr>
            <a:picLocks noChangeAspect="1"/>
          </p:cNvPicPr>
          <p:nvPr/>
        </p:nvPicPr>
        <p:blipFill rotWithShape="1">
          <a:blip r:embed="rId2"/>
          <a:srcRect l="13469" t="12255" r="14898"/>
          <a:stretch/>
        </p:blipFill>
        <p:spPr>
          <a:xfrm>
            <a:off x="348392" y="373626"/>
            <a:ext cx="11150220" cy="6466323"/>
          </a:xfrm>
          <a:prstGeom prst="rect">
            <a:avLst/>
          </a:prstGeom>
        </p:spPr>
      </p:pic>
    </p:spTree>
    <p:extLst>
      <p:ext uri="{BB962C8B-B14F-4D97-AF65-F5344CB8AC3E}">
        <p14:creationId xmlns:p14="http://schemas.microsoft.com/office/powerpoint/2010/main" val="290601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AF6E06E-2D88-A440-B131-32140FA041B5}"/>
              </a:ext>
            </a:extLst>
          </p:cNvPr>
          <p:cNvSpPr>
            <a:spLocks noGrp="1"/>
          </p:cNvSpPr>
          <p:nvPr>
            <p:ph type="title"/>
          </p:nvPr>
        </p:nvSpPr>
        <p:spPr>
          <a:xfrm>
            <a:off x="838200" y="365126"/>
            <a:ext cx="9460043" cy="709256"/>
          </a:xfrm>
        </p:spPr>
        <p:txBody>
          <a:bodyPr/>
          <a:lstStyle/>
          <a:p>
            <a:r>
              <a:rPr lang="en-GB" dirty="0"/>
              <a:t>Example – Sustain, Bridging the Gap</a:t>
            </a:r>
          </a:p>
        </p:txBody>
      </p:sp>
      <p:pic>
        <p:nvPicPr>
          <p:cNvPr id="8" name="Picture 7">
            <a:extLst>
              <a:ext uri="{FF2B5EF4-FFF2-40B4-BE49-F238E27FC236}">
                <a16:creationId xmlns:a16="http://schemas.microsoft.com/office/drawing/2014/main" id="{B69FE1C3-27C2-3E78-E8A6-A3FE8DC38D74}"/>
              </a:ext>
            </a:extLst>
          </p:cNvPr>
          <p:cNvPicPr>
            <a:picLocks noChangeAspect="1"/>
          </p:cNvPicPr>
          <p:nvPr/>
        </p:nvPicPr>
        <p:blipFill>
          <a:blip r:embed="rId2"/>
          <a:stretch>
            <a:fillRect/>
          </a:stretch>
        </p:blipFill>
        <p:spPr>
          <a:xfrm>
            <a:off x="643278" y="1074382"/>
            <a:ext cx="7799871" cy="5418494"/>
          </a:xfrm>
          <a:prstGeom prst="rect">
            <a:avLst/>
          </a:prstGeom>
        </p:spPr>
      </p:pic>
    </p:spTree>
    <p:extLst>
      <p:ext uri="{BB962C8B-B14F-4D97-AF65-F5344CB8AC3E}">
        <p14:creationId xmlns:p14="http://schemas.microsoft.com/office/powerpoint/2010/main" val="2729992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7FA3BC6-923A-4D93-AFAC-44D268958426}"/>
              </a:ext>
            </a:extLst>
          </p:cNvPr>
          <p:cNvSpPr>
            <a:spLocks noGrp="1"/>
          </p:cNvSpPr>
          <p:nvPr>
            <p:ph idx="1"/>
          </p:nvPr>
        </p:nvSpPr>
        <p:spPr>
          <a:xfrm>
            <a:off x="1468257" y="914400"/>
            <a:ext cx="1687766" cy="3473992"/>
          </a:xfrm>
          <a:ln w="19050">
            <a:solidFill>
              <a:schemeClr val="tx1"/>
            </a:solidFill>
          </a:ln>
        </p:spPr>
        <p:txBody>
          <a:bodyPr/>
          <a:lstStyle/>
          <a:p>
            <a:pPr marL="0" indent="0" defTabSz="722376">
              <a:spcBef>
                <a:spcPts val="790"/>
              </a:spcBef>
              <a:buNone/>
            </a:pPr>
            <a:r>
              <a:rPr lang="en-US" sz="2212" kern="1200">
                <a:solidFill>
                  <a:schemeClr val="tx1"/>
                </a:solidFill>
                <a:latin typeface="+mn-lt"/>
                <a:ea typeface="+mn-ea"/>
                <a:cs typeface="+mn-cs"/>
              </a:rPr>
              <a:t>Problems</a:t>
            </a:r>
            <a:endParaRPr lang="en-GB"/>
          </a:p>
        </p:txBody>
      </p:sp>
      <p:sp>
        <p:nvSpPr>
          <p:cNvPr id="4" name="Content Placeholder 2">
            <a:extLst>
              <a:ext uri="{FF2B5EF4-FFF2-40B4-BE49-F238E27FC236}">
                <a16:creationId xmlns:a16="http://schemas.microsoft.com/office/drawing/2014/main" id="{BFAE71D6-978C-488A-B671-62513E7AC659}"/>
              </a:ext>
            </a:extLst>
          </p:cNvPr>
          <p:cNvSpPr txBox="1">
            <a:spLocks/>
          </p:cNvSpPr>
          <p:nvPr/>
        </p:nvSpPr>
        <p:spPr>
          <a:xfrm>
            <a:off x="3353739" y="914400"/>
            <a:ext cx="1687766" cy="3473992"/>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Activities</a:t>
            </a:r>
            <a:endParaRPr lang="en-GB"/>
          </a:p>
        </p:txBody>
      </p:sp>
      <p:sp>
        <p:nvSpPr>
          <p:cNvPr id="5" name="Content Placeholder 2">
            <a:extLst>
              <a:ext uri="{FF2B5EF4-FFF2-40B4-BE49-F238E27FC236}">
                <a16:creationId xmlns:a16="http://schemas.microsoft.com/office/drawing/2014/main" id="{D3EF3F5E-6173-4AE3-AAC0-67434DF6C139}"/>
              </a:ext>
            </a:extLst>
          </p:cNvPr>
          <p:cNvSpPr txBox="1">
            <a:spLocks/>
          </p:cNvSpPr>
          <p:nvPr/>
        </p:nvSpPr>
        <p:spPr>
          <a:xfrm>
            <a:off x="5239222" y="914400"/>
            <a:ext cx="1687766" cy="3473992"/>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Outputs</a:t>
            </a:r>
            <a:endParaRPr lang="en-GB"/>
          </a:p>
        </p:txBody>
      </p:sp>
      <p:sp>
        <p:nvSpPr>
          <p:cNvPr id="6" name="Content Placeholder 2">
            <a:extLst>
              <a:ext uri="{FF2B5EF4-FFF2-40B4-BE49-F238E27FC236}">
                <a16:creationId xmlns:a16="http://schemas.microsoft.com/office/drawing/2014/main" id="{61435592-3E75-45C4-8722-907A79B68073}"/>
              </a:ext>
            </a:extLst>
          </p:cNvPr>
          <p:cNvSpPr txBox="1">
            <a:spLocks/>
          </p:cNvSpPr>
          <p:nvPr/>
        </p:nvSpPr>
        <p:spPr>
          <a:xfrm>
            <a:off x="7086897" y="914400"/>
            <a:ext cx="1687766" cy="3473992"/>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Outcomes </a:t>
            </a:r>
            <a:endParaRPr lang="en-GB"/>
          </a:p>
        </p:txBody>
      </p:sp>
      <p:sp>
        <p:nvSpPr>
          <p:cNvPr id="7" name="Content Placeholder 2">
            <a:extLst>
              <a:ext uri="{FF2B5EF4-FFF2-40B4-BE49-F238E27FC236}">
                <a16:creationId xmlns:a16="http://schemas.microsoft.com/office/drawing/2014/main" id="{D6C75CFC-094B-412A-B159-419D5441DF2B}"/>
              </a:ext>
            </a:extLst>
          </p:cNvPr>
          <p:cNvSpPr txBox="1">
            <a:spLocks/>
          </p:cNvSpPr>
          <p:nvPr/>
        </p:nvSpPr>
        <p:spPr>
          <a:xfrm>
            <a:off x="8959777" y="914400"/>
            <a:ext cx="1687766" cy="3473992"/>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Desired state</a:t>
            </a:r>
            <a:endParaRPr lang="en-GB"/>
          </a:p>
        </p:txBody>
      </p:sp>
      <p:sp>
        <p:nvSpPr>
          <p:cNvPr id="8" name="Content Placeholder 2">
            <a:extLst>
              <a:ext uri="{FF2B5EF4-FFF2-40B4-BE49-F238E27FC236}">
                <a16:creationId xmlns:a16="http://schemas.microsoft.com/office/drawing/2014/main" id="{C2FAB3D9-058F-4278-A1AC-4129BB5EE53A}"/>
              </a:ext>
            </a:extLst>
          </p:cNvPr>
          <p:cNvSpPr txBox="1">
            <a:spLocks/>
          </p:cNvSpPr>
          <p:nvPr/>
        </p:nvSpPr>
        <p:spPr>
          <a:xfrm>
            <a:off x="1468257" y="4549714"/>
            <a:ext cx="1687766" cy="1333505"/>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Context</a:t>
            </a:r>
            <a:endParaRPr lang="en-GB"/>
          </a:p>
        </p:txBody>
      </p:sp>
      <p:sp>
        <p:nvSpPr>
          <p:cNvPr id="9" name="Content Placeholder 2">
            <a:extLst>
              <a:ext uri="{FF2B5EF4-FFF2-40B4-BE49-F238E27FC236}">
                <a16:creationId xmlns:a16="http://schemas.microsoft.com/office/drawing/2014/main" id="{2F467950-6491-420F-B494-88E99EEEEB49}"/>
              </a:ext>
            </a:extLst>
          </p:cNvPr>
          <p:cNvSpPr txBox="1">
            <a:spLocks/>
          </p:cNvSpPr>
          <p:nvPr/>
        </p:nvSpPr>
        <p:spPr>
          <a:xfrm>
            <a:off x="4288436" y="4546235"/>
            <a:ext cx="1687766" cy="1333505"/>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Assumptions</a:t>
            </a:r>
            <a:endParaRPr lang="en-GB"/>
          </a:p>
        </p:txBody>
      </p:sp>
      <p:sp>
        <p:nvSpPr>
          <p:cNvPr id="10" name="Content Placeholder 2">
            <a:extLst>
              <a:ext uri="{FF2B5EF4-FFF2-40B4-BE49-F238E27FC236}">
                <a16:creationId xmlns:a16="http://schemas.microsoft.com/office/drawing/2014/main" id="{2A24EAC4-5F76-4BDE-951F-3561586EEF32}"/>
              </a:ext>
            </a:extLst>
          </p:cNvPr>
          <p:cNvSpPr txBox="1">
            <a:spLocks/>
          </p:cNvSpPr>
          <p:nvPr/>
        </p:nvSpPr>
        <p:spPr>
          <a:xfrm>
            <a:off x="6185654" y="4549713"/>
            <a:ext cx="1687766" cy="1333505"/>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Assumptions</a:t>
            </a:r>
            <a:endParaRPr lang="en-GB"/>
          </a:p>
        </p:txBody>
      </p:sp>
      <p:sp>
        <p:nvSpPr>
          <p:cNvPr id="11" name="Content Placeholder 2">
            <a:extLst>
              <a:ext uri="{FF2B5EF4-FFF2-40B4-BE49-F238E27FC236}">
                <a16:creationId xmlns:a16="http://schemas.microsoft.com/office/drawing/2014/main" id="{C88B7775-9DC5-4FE9-9494-C509D2944B1E}"/>
              </a:ext>
            </a:extLst>
          </p:cNvPr>
          <p:cNvSpPr txBox="1">
            <a:spLocks/>
          </p:cNvSpPr>
          <p:nvPr/>
        </p:nvSpPr>
        <p:spPr>
          <a:xfrm>
            <a:off x="8082873" y="4549714"/>
            <a:ext cx="1687766" cy="1333505"/>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None/>
            </a:pPr>
            <a:r>
              <a:rPr lang="en-US" sz="2212" kern="1200">
                <a:solidFill>
                  <a:schemeClr val="tx1"/>
                </a:solidFill>
                <a:latin typeface="+mn-lt"/>
                <a:ea typeface="+mn-ea"/>
                <a:cs typeface="+mn-cs"/>
              </a:rPr>
              <a:t>Assumptions</a:t>
            </a:r>
            <a:endParaRPr lang="en-GB"/>
          </a:p>
        </p:txBody>
      </p:sp>
    </p:spTree>
    <p:extLst>
      <p:ext uri="{BB962C8B-B14F-4D97-AF65-F5344CB8AC3E}">
        <p14:creationId xmlns:p14="http://schemas.microsoft.com/office/powerpoint/2010/main" val="378167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E1F20-3B9B-44C2-88FB-FA70FCB00AA9}"/>
              </a:ext>
            </a:extLst>
          </p:cNvPr>
          <p:cNvSpPr>
            <a:spLocks noGrp="1"/>
          </p:cNvSpPr>
          <p:nvPr>
            <p:ph type="title"/>
          </p:nvPr>
        </p:nvSpPr>
        <p:spPr>
          <a:xfrm>
            <a:off x="838200" y="365125"/>
            <a:ext cx="10515600" cy="1325563"/>
          </a:xfrm>
        </p:spPr>
        <p:txBody>
          <a:bodyPr>
            <a:normAutofit/>
          </a:bodyPr>
          <a:lstStyle/>
          <a:p>
            <a:r>
              <a:rPr lang="en-US" sz="5400"/>
              <a:t>Further reading	&amp; Examples</a:t>
            </a:r>
            <a:endParaRPr lang="en-GB"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15E480-9FD6-4A64-91EA-959896E6BC89}"/>
              </a:ext>
            </a:extLst>
          </p:cNvPr>
          <p:cNvSpPr>
            <a:spLocks noGrp="1"/>
          </p:cNvSpPr>
          <p:nvPr>
            <p:ph idx="1"/>
          </p:nvPr>
        </p:nvSpPr>
        <p:spPr>
          <a:xfrm>
            <a:off x="838200" y="1929384"/>
            <a:ext cx="10515600" cy="4251960"/>
          </a:xfrm>
        </p:spPr>
        <p:txBody>
          <a:bodyPr>
            <a:normAutofit/>
          </a:bodyPr>
          <a:lstStyle/>
          <a:p>
            <a:r>
              <a:rPr lang="en-GB" sz="2200" dirty="0">
                <a:hlinkClick r:id="rId2"/>
              </a:rPr>
              <a:t>https://www.theoryofchange.org/</a:t>
            </a:r>
            <a:endParaRPr lang="en-GB" sz="2200" dirty="0"/>
          </a:p>
          <a:p>
            <a:r>
              <a:rPr lang="en-GB" sz="2200" dirty="0">
                <a:hlinkClick r:id="rId3"/>
              </a:rPr>
              <a:t>NCVO Knowhow </a:t>
            </a:r>
            <a:r>
              <a:rPr lang="en-GB" sz="2200" dirty="0"/>
              <a:t>lots of information</a:t>
            </a:r>
          </a:p>
          <a:p>
            <a:r>
              <a:rPr lang="en-GB" sz="2200" dirty="0" err="1">
                <a:hlinkClick r:id="rId4"/>
              </a:rPr>
              <a:t>Fareshare</a:t>
            </a:r>
            <a:endParaRPr lang="en-GB" sz="2200" dirty="0"/>
          </a:p>
          <a:p>
            <a:r>
              <a:rPr lang="en-GB" sz="2200" dirty="0">
                <a:hlinkClick r:id="rId4"/>
              </a:rPr>
              <a:t>Community Food and Health</a:t>
            </a:r>
            <a:endParaRPr lang="en-GB" sz="2200" dirty="0"/>
          </a:p>
          <a:p>
            <a:r>
              <a:rPr lang="en-GB" sz="2200" dirty="0">
                <a:hlinkClick r:id="rId5"/>
              </a:rPr>
              <a:t>The Kindling Trust </a:t>
            </a:r>
            <a:endParaRPr lang="en-GB" sz="2200" dirty="0"/>
          </a:p>
          <a:p>
            <a:r>
              <a:rPr lang="en-GB" sz="2200" dirty="0">
                <a:hlinkClick r:id="rId6"/>
              </a:rPr>
              <a:t>Nesta Guidance </a:t>
            </a:r>
            <a:endParaRPr lang="en-GB" sz="2200" dirty="0"/>
          </a:p>
          <a:p>
            <a:r>
              <a:rPr lang="en-GB" sz="2200" dirty="0" err="1">
                <a:hlinkClick r:id="rId4"/>
              </a:rPr>
              <a:t>Fareshare</a:t>
            </a:r>
            <a:r>
              <a:rPr lang="en-GB" sz="2200" dirty="0">
                <a:hlinkClick r:id="rId4"/>
              </a:rPr>
              <a:t> Theory of Change</a:t>
            </a:r>
            <a:endParaRPr lang="en-GB" sz="2200" dirty="0"/>
          </a:p>
        </p:txBody>
      </p:sp>
    </p:spTree>
    <p:extLst>
      <p:ext uri="{BB962C8B-B14F-4D97-AF65-F5344CB8AC3E}">
        <p14:creationId xmlns:p14="http://schemas.microsoft.com/office/powerpoint/2010/main" val="287263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7AEB38-59A3-4830-BEC9-92978A29DE58}"/>
              </a:ext>
            </a:extLst>
          </p:cNvPr>
          <p:cNvSpPr>
            <a:spLocks noGrp="1"/>
          </p:cNvSpPr>
          <p:nvPr>
            <p:ph type="ctrTitle"/>
          </p:nvPr>
        </p:nvSpPr>
        <p:spPr>
          <a:xfrm>
            <a:off x="1524000" y="1376363"/>
            <a:ext cx="9144000" cy="2521594"/>
          </a:xfrm>
        </p:spPr>
        <p:txBody>
          <a:bodyPr>
            <a:normAutofit/>
          </a:bodyPr>
          <a:lstStyle/>
          <a:p>
            <a:r>
              <a:rPr lang="en-US" sz="7000">
                <a:cs typeface="Calibri Light"/>
              </a:rPr>
              <a:t>What is theory of change? </a:t>
            </a:r>
            <a:endParaRPr lang="en-US" sz="7000"/>
          </a:p>
        </p:txBody>
      </p:sp>
      <p:cxnSp>
        <p:nvCxnSpPr>
          <p:cNvPr id="13" name="Straight Connector 12">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9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195B99-EC86-4549-B3C8-C0C0C2270AF3}"/>
              </a:ext>
            </a:extLst>
          </p:cNvPr>
          <p:cNvSpPr>
            <a:spLocks noGrp="1"/>
          </p:cNvSpPr>
          <p:nvPr>
            <p:ph type="title"/>
          </p:nvPr>
        </p:nvSpPr>
        <p:spPr>
          <a:xfrm>
            <a:off x="841248" y="548640"/>
            <a:ext cx="3600860" cy="5431536"/>
          </a:xfrm>
        </p:spPr>
        <p:txBody>
          <a:bodyPr>
            <a:normAutofit/>
          </a:bodyPr>
          <a:lstStyle/>
          <a:p>
            <a:r>
              <a:rPr lang="en-US" sz="5400"/>
              <a:t>Videos</a:t>
            </a:r>
            <a:endParaRPr lang="en-GB" sz="5400"/>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3D7BFE-D3C2-4EDA-878F-42C58E6C0E49}"/>
              </a:ext>
            </a:extLst>
          </p:cNvPr>
          <p:cNvSpPr>
            <a:spLocks noGrp="1"/>
          </p:cNvSpPr>
          <p:nvPr>
            <p:ph idx="1"/>
          </p:nvPr>
        </p:nvSpPr>
        <p:spPr>
          <a:xfrm>
            <a:off x="5126418" y="552091"/>
            <a:ext cx="6224335" cy="5431536"/>
          </a:xfrm>
        </p:spPr>
        <p:txBody>
          <a:bodyPr anchor="ctr">
            <a:normAutofit/>
          </a:bodyPr>
          <a:lstStyle/>
          <a:p>
            <a:r>
              <a:rPr lang="en-GB" sz="2200">
                <a:hlinkClick r:id="rId2"/>
              </a:rPr>
              <a:t>https://www.youtube.com/watch?v=cg4J1g0IVHg</a:t>
            </a:r>
            <a:r>
              <a:rPr lang="en-GB" sz="2200"/>
              <a:t> </a:t>
            </a:r>
          </a:p>
          <a:p>
            <a:r>
              <a:rPr lang="en-GB" sz="2200">
                <a:hlinkClick r:id="rId3"/>
              </a:rPr>
              <a:t>https://www.youtube.com/watch?v=BJDN0cpxJv4</a:t>
            </a:r>
            <a:r>
              <a:rPr lang="en-GB" sz="2200"/>
              <a:t>  </a:t>
            </a:r>
            <a:endParaRPr lang="en-GB" sz="2200">
              <a:cs typeface="Calibri"/>
            </a:endParaRPr>
          </a:p>
        </p:txBody>
      </p:sp>
    </p:spTree>
    <p:extLst>
      <p:ext uri="{BB962C8B-B14F-4D97-AF65-F5344CB8AC3E}">
        <p14:creationId xmlns:p14="http://schemas.microsoft.com/office/powerpoint/2010/main" val="268567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E296C6-286D-47A3-81E5-24B7BE1D26B0}"/>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400" kern="1200">
                <a:solidFill>
                  <a:schemeClr val="tx1"/>
                </a:solidFill>
                <a:latin typeface="+mj-lt"/>
                <a:ea typeface="+mj-ea"/>
                <a:cs typeface="+mj-cs"/>
              </a:rPr>
              <a:t>TOC definitions</a:t>
            </a:r>
          </a:p>
        </p:txBody>
      </p:sp>
      <p:sp>
        <p:nvSpPr>
          <p:cNvPr id="2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BEDA3E8-1252-4D2B-A387-E4B6FF02B47B}"/>
              </a:ext>
            </a:extLst>
          </p:cNvPr>
          <p:cNvSpPr txBox="1"/>
          <p:nvPr/>
        </p:nvSpPr>
        <p:spPr>
          <a:xfrm>
            <a:off x="630936" y="2660904"/>
            <a:ext cx="5669952" cy="3923923"/>
          </a:xfrm>
          <a:prstGeom prst="rect">
            <a:avLst/>
          </a:prstGeom>
        </p:spPr>
        <p:txBody>
          <a:bodyPr vert="horz" lIns="91440" tIns="45720" rIns="91440" bIns="45720" rtlCol="0" anchor="t">
            <a:noAutofit/>
          </a:bodyPr>
          <a:lstStyle/>
          <a:p>
            <a:pPr indent="-228600">
              <a:lnSpc>
                <a:spcPct val="90000"/>
              </a:lnSpc>
              <a:spcAft>
                <a:spcPts val="600"/>
              </a:spcAft>
              <a:buFont typeface="Arial" panose="020B0604020202020204" pitchFamily="34" charset="0"/>
              <a:buChar char="•"/>
            </a:pPr>
            <a:r>
              <a:rPr lang="en-US" sz="1600" dirty="0"/>
              <a:t>Theory of Change is essentially a comprehensive description and illustration of how and why a desired change is expected to happen in a particular context. </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cs typeface="Calibri"/>
            </a:endParaRPr>
          </a:p>
          <a:p>
            <a:pPr indent="-228600">
              <a:lnSpc>
                <a:spcPct val="90000"/>
              </a:lnSpc>
              <a:spcAft>
                <a:spcPts val="600"/>
              </a:spcAft>
              <a:buFont typeface="Arial" panose="020B0604020202020204" pitchFamily="34" charset="0"/>
              <a:buChar char="•"/>
            </a:pPr>
            <a:r>
              <a:rPr lang="en-US" sz="1600" dirty="0"/>
              <a:t>It is focused in particular on mapping out or “filling in” what has been described as the “missing middle” between what a program or change initiative does (its activities or interventions) and how these lead to desired goals being achieved. </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cs typeface="Calibri"/>
            </a:endParaRPr>
          </a:p>
          <a:p>
            <a:pPr indent="-228600">
              <a:lnSpc>
                <a:spcPct val="90000"/>
              </a:lnSpc>
              <a:spcAft>
                <a:spcPts val="600"/>
              </a:spcAft>
              <a:buFont typeface="Arial" panose="020B0604020202020204" pitchFamily="34" charset="0"/>
              <a:buChar char="•"/>
            </a:pPr>
            <a:r>
              <a:rPr lang="en-US" sz="1600" dirty="0"/>
              <a:t>It does this by first identifying the problem, and the desired long-term goals and then works back from these to identify all the conditions (outcomes) that must be in place (and how these related to one another causally) for the goals to occur. </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cs typeface="Calibri"/>
            </a:endParaRPr>
          </a:p>
          <a:p>
            <a:pPr indent="-228600">
              <a:lnSpc>
                <a:spcPct val="90000"/>
              </a:lnSpc>
              <a:spcAft>
                <a:spcPts val="600"/>
              </a:spcAft>
              <a:buFont typeface="Arial" panose="020B0604020202020204" pitchFamily="34" charset="0"/>
              <a:buChar char="•"/>
            </a:pPr>
            <a:r>
              <a:rPr lang="en-US" sz="1600" dirty="0"/>
              <a:t>These are all mapped out in an Outcomes Framework.</a:t>
            </a:r>
            <a:endParaRPr lang="en-US" sz="1600" dirty="0">
              <a:cs typeface="Calibri"/>
            </a:endParaRPr>
          </a:p>
        </p:txBody>
      </p:sp>
      <p:pic>
        <p:nvPicPr>
          <p:cNvPr id="5" name="Content Placeholder 4" descr="A picture containing text&#10;&#10;Description automatically generated">
            <a:extLst>
              <a:ext uri="{FF2B5EF4-FFF2-40B4-BE49-F238E27FC236}">
                <a16:creationId xmlns:a16="http://schemas.microsoft.com/office/drawing/2014/main" id="{7F1443B7-FC0A-4607-8001-973DED4AB3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8867" y="640080"/>
            <a:ext cx="4699330" cy="5577840"/>
          </a:xfrm>
          <a:prstGeom prst="rect">
            <a:avLst/>
          </a:prstGeom>
        </p:spPr>
      </p:pic>
    </p:spTree>
    <p:extLst>
      <p:ext uri="{BB962C8B-B14F-4D97-AF65-F5344CB8AC3E}">
        <p14:creationId xmlns:p14="http://schemas.microsoft.com/office/powerpoint/2010/main" val="252685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72277EDE-1D2F-4947-BD54-C30FE067BEC0}"/>
              </a:ext>
            </a:extLst>
          </p:cNvPr>
          <p:cNvPicPr>
            <a:picLocks noGrp="1" noChangeAspect="1"/>
          </p:cNvPicPr>
          <p:nvPr>
            <p:ph idx="1"/>
          </p:nvPr>
        </p:nvPicPr>
        <p:blipFill rotWithShape="1">
          <a:blip r:embed="rId2"/>
          <a:srcRect t="827" r="9116" b="-1"/>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7C17AE1-E3EB-48CD-8108-8B72CEEEE539}"/>
              </a:ext>
            </a:extLst>
          </p:cNvPr>
          <p:cNvSpPr txBox="1"/>
          <p:nvPr/>
        </p:nvSpPr>
        <p:spPr>
          <a:xfrm>
            <a:off x="424815" y="838132"/>
            <a:ext cx="5121427" cy="591260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a:t>The Outcomes Framework then provides the basis for identifying what type of activity or intervention will lead to the outcomes identified as preconditions for achieving the long-term goal. </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a:t>Through this approach the precise link between activities and the achievement of the long-term goals are more fully understood. </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a:t>This leads to better planning, in that activities are linked to a detailed understanding of how change actually happens. </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a:t>It also leads to better evaluation, as it is possible to measure progress towards the achievement of longer-term goals that goes beyond the identification of program outputs</a:t>
            </a:r>
            <a:r>
              <a:rPr lang="en-US" sz="1100"/>
              <a:t>. </a:t>
            </a:r>
          </a:p>
        </p:txBody>
      </p:sp>
      <p:sp>
        <p:nvSpPr>
          <p:cNvPr id="5" name="TextBox 4">
            <a:extLst>
              <a:ext uri="{FF2B5EF4-FFF2-40B4-BE49-F238E27FC236}">
                <a16:creationId xmlns:a16="http://schemas.microsoft.com/office/drawing/2014/main" id="{A9521B7B-C6A4-46BC-BFF9-1361BAF2B9AB}"/>
              </a:ext>
            </a:extLst>
          </p:cNvPr>
          <p:cNvSpPr txBox="1"/>
          <p:nvPr/>
        </p:nvSpPr>
        <p:spPr>
          <a:xfrm>
            <a:off x="3523488" y="6409707"/>
            <a:ext cx="8668512" cy="448293"/>
          </a:xfrm>
          <a:prstGeom prst="rect">
            <a:avLst/>
          </a:prstGeom>
          <a:solidFill>
            <a:srgbClr val="000000">
              <a:alpha val="50000"/>
            </a:srgbClr>
          </a:solidFill>
          <a:ln>
            <a:noFill/>
          </a:ln>
        </p:spPr>
        <p:txBody>
          <a:bodyPr wrap="square">
            <a:noAutofit/>
          </a:bodyPr>
          <a:lstStyle/>
          <a:p>
            <a:pPr algn="ctr">
              <a:spcAft>
                <a:spcPts val="600"/>
              </a:spcAft>
            </a:pPr>
            <a:r>
              <a:rPr lang="en-GB" sz="1300">
                <a:solidFill>
                  <a:srgbClr val="FFFFFF"/>
                </a:solidFill>
              </a:rPr>
              <a:t>https://www.theoryofchange.org/what-is-theory-of-change/</a:t>
            </a:r>
          </a:p>
        </p:txBody>
      </p:sp>
    </p:spTree>
    <p:extLst>
      <p:ext uri="{BB962C8B-B14F-4D97-AF65-F5344CB8AC3E}">
        <p14:creationId xmlns:p14="http://schemas.microsoft.com/office/powerpoint/2010/main" val="350788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7233C2-EFE5-4237-BD6D-16CC4C6FCA2F}"/>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6600" kern="1200">
                <a:solidFill>
                  <a:schemeClr val="tx1"/>
                </a:solidFill>
                <a:latin typeface="+mj-lt"/>
                <a:ea typeface="+mj-ea"/>
                <a:cs typeface="+mj-cs"/>
              </a:rPr>
              <a:t>Why do you think this could be a helpful approach?</a:t>
            </a:r>
          </a:p>
        </p:txBody>
      </p:sp>
      <p:sp>
        <p:nvSpPr>
          <p:cNvPr id="16"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13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5BD88D-BFD3-4CD0-9641-C7F14454B4CE}"/>
              </a:ext>
            </a:extLst>
          </p:cNvPr>
          <p:cNvSpPr>
            <a:spLocks noGrp="1"/>
          </p:cNvSpPr>
          <p:nvPr>
            <p:ph type="title"/>
          </p:nvPr>
        </p:nvSpPr>
        <p:spPr>
          <a:xfrm>
            <a:off x="838200" y="365125"/>
            <a:ext cx="10515600" cy="1325563"/>
          </a:xfrm>
        </p:spPr>
        <p:txBody>
          <a:bodyPr>
            <a:normAutofit/>
          </a:bodyPr>
          <a:lstStyle/>
          <a:p>
            <a:r>
              <a:rPr lang="en-GB" sz="5400"/>
              <a:t>This could be used for?</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CC839A1-8FAF-455F-909B-0C88E857519B}"/>
              </a:ext>
            </a:extLst>
          </p:cNvPr>
          <p:cNvSpPr>
            <a:spLocks noGrp="1"/>
          </p:cNvSpPr>
          <p:nvPr>
            <p:ph idx="1"/>
          </p:nvPr>
        </p:nvSpPr>
        <p:spPr>
          <a:xfrm>
            <a:off x="838200" y="1929384"/>
            <a:ext cx="11172092" cy="4251960"/>
          </a:xfrm>
        </p:spPr>
        <p:txBody>
          <a:bodyPr vert="horz" lIns="91440" tIns="45720" rIns="91440" bIns="45720" rtlCol="0">
            <a:normAutofit/>
          </a:bodyPr>
          <a:lstStyle/>
          <a:p>
            <a:r>
              <a:rPr lang="en-GB" sz="2200" dirty="0">
                <a:cs typeface="Calibri" panose="020F0502020204030204"/>
              </a:rPr>
              <a:t>Internal project development – helps refine and enhance the effectiveness of your project</a:t>
            </a:r>
          </a:p>
          <a:p>
            <a:r>
              <a:rPr lang="en-GB" sz="2200" dirty="0"/>
              <a:t>External communication – to tell people what your project/organisation does, and how it has an impact in a clear and convincing way</a:t>
            </a:r>
          </a:p>
          <a:p>
            <a:r>
              <a:rPr lang="en-GB" sz="2200" dirty="0"/>
              <a:t>Evaluation – it’s the first step in designing effective evaluation tools as it identifies all your outcomes that need to be measured</a:t>
            </a:r>
          </a:p>
          <a:p>
            <a:r>
              <a:rPr lang="en-GB" sz="2200" dirty="0">
                <a:cs typeface="Calibri" panose="020F0502020204030204"/>
              </a:rPr>
              <a:t>To help develop a new project</a:t>
            </a:r>
          </a:p>
          <a:p>
            <a:r>
              <a:rPr lang="en-GB" sz="2200" dirty="0"/>
              <a:t>Distinguishing the income generation outcome from the social outputs of a social enterprise</a:t>
            </a:r>
          </a:p>
          <a:p>
            <a:r>
              <a:rPr lang="en-GB" sz="2200" dirty="0">
                <a:cs typeface="Calibri" panose="020F0502020204030204"/>
              </a:rPr>
              <a:t>Understanding the steps that are missing</a:t>
            </a:r>
          </a:p>
          <a:p>
            <a:r>
              <a:rPr lang="en-GB" sz="2200" dirty="0">
                <a:cs typeface="Calibri" panose="020F0502020204030204"/>
              </a:rPr>
              <a:t>Explain and justify why you're doing what you're doing</a:t>
            </a:r>
          </a:p>
          <a:p>
            <a:r>
              <a:rPr lang="en-GB" sz="2200" dirty="0"/>
              <a:t>Tackling a social issue with complex and has multiple causes</a:t>
            </a:r>
          </a:p>
          <a:p>
            <a:endParaRPr lang="en-GB" sz="2200" dirty="0">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Tree>
    <p:extLst>
      <p:ext uri="{BB962C8B-B14F-4D97-AF65-F5344CB8AC3E}">
        <p14:creationId xmlns:p14="http://schemas.microsoft.com/office/powerpoint/2010/main" val="233407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EDCE15-8C97-4E96-858A-544D3C24EDAA}"/>
              </a:ext>
            </a:extLst>
          </p:cNvPr>
          <p:cNvSpPr>
            <a:spLocks noGrp="1"/>
          </p:cNvSpPr>
          <p:nvPr>
            <p:ph type="title"/>
          </p:nvPr>
        </p:nvSpPr>
        <p:spPr>
          <a:xfrm>
            <a:off x="841248" y="548640"/>
            <a:ext cx="3600860" cy="5431536"/>
          </a:xfrm>
        </p:spPr>
        <p:txBody>
          <a:bodyPr>
            <a:normAutofit/>
          </a:bodyPr>
          <a:lstStyle/>
          <a:p>
            <a:r>
              <a:rPr lang="en-GB" sz="5400" dirty="0"/>
              <a:t>How to implement a theory of change</a:t>
            </a:r>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C03AF5-F490-413F-929D-6BE134D5A114}"/>
              </a:ext>
            </a:extLst>
          </p:cNvPr>
          <p:cNvSpPr>
            <a:spLocks noGrp="1"/>
          </p:cNvSpPr>
          <p:nvPr>
            <p:ph idx="1"/>
          </p:nvPr>
        </p:nvSpPr>
        <p:spPr>
          <a:xfrm>
            <a:off x="5126418" y="552090"/>
            <a:ext cx="6224335" cy="6086101"/>
          </a:xfrm>
        </p:spPr>
        <p:txBody>
          <a:bodyPr anchor="ctr">
            <a:normAutofit fontScale="92500" lnSpcReduction="10000"/>
          </a:bodyPr>
          <a:lstStyle/>
          <a:p>
            <a:r>
              <a:rPr lang="en-GB" sz="2200" dirty="0"/>
              <a:t>Identify your project aims/ goal – </a:t>
            </a:r>
            <a:r>
              <a:rPr lang="en-GB" sz="2200" i="1" dirty="0"/>
              <a:t>e.g. emergency food aid or tackling poverty </a:t>
            </a:r>
            <a:endParaRPr lang="en-GB" sz="2200" dirty="0"/>
          </a:p>
          <a:p>
            <a:r>
              <a:rPr lang="en-GB" sz="2200" dirty="0"/>
              <a:t>Collect evidence of need and context</a:t>
            </a:r>
          </a:p>
          <a:p>
            <a:r>
              <a:rPr lang="en-GB" sz="2200" dirty="0"/>
              <a:t>Write it in a group to capture input from staff, stakeholders, and even beneficiaries – facilitate the creative process</a:t>
            </a:r>
          </a:p>
          <a:p>
            <a:r>
              <a:rPr lang="en-GB" sz="2200" dirty="0"/>
              <a:t>Agree your intended impact</a:t>
            </a:r>
          </a:p>
          <a:p>
            <a:r>
              <a:rPr lang="en-GB" sz="2200" dirty="0"/>
              <a:t>Identify your outcomes (can be short, medium, and long-term) – how are they measurable?</a:t>
            </a:r>
          </a:p>
          <a:p>
            <a:r>
              <a:rPr lang="en-GB" sz="2200" dirty="0"/>
              <a:t>Identify outputs and activities </a:t>
            </a:r>
          </a:p>
          <a:p>
            <a:r>
              <a:rPr lang="en-GB" sz="2200" dirty="0"/>
              <a:t>Identify causal links – arrows that show which activities lead to which outcomes, and which outcomes lead to which goal</a:t>
            </a:r>
          </a:p>
          <a:p>
            <a:r>
              <a:rPr lang="en-GB" sz="2200" dirty="0"/>
              <a:t>Clarify assumptions – these underpin each causal link</a:t>
            </a:r>
          </a:p>
          <a:p>
            <a:r>
              <a:rPr lang="en-GB" sz="2200" dirty="0"/>
              <a:t>Establish a timeline and plan resources</a:t>
            </a:r>
          </a:p>
          <a:p>
            <a:r>
              <a:rPr lang="en-GB" sz="2200" dirty="0"/>
              <a:t>Produce your framework and narrative for external and internal use</a:t>
            </a:r>
          </a:p>
          <a:p>
            <a:r>
              <a:rPr lang="en-GB" sz="2200" dirty="0"/>
              <a:t>Get ready to use your theory of change</a:t>
            </a:r>
          </a:p>
        </p:txBody>
      </p:sp>
    </p:spTree>
    <p:extLst>
      <p:ext uri="{BB962C8B-B14F-4D97-AF65-F5344CB8AC3E}">
        <p14:creationId xmlns:p14="http://schemas.microsoft.com/office/powerpoint/2010/main" val="1599723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EEDBCF-FDA8-41DA-A002-B59DAD51FBCC}"/>
              </a:ext>
            </a:extLst>
          </p:cNvPr>
          <p:cNvSpPr>
            <a:spLocks noGrp="1"/>
          </p:cNvSpPr>
          <p:nvPr>
            <p:ph type="title"/>
          </p:nvPr>
        </p:nvSpPr>
        <p:spPr>
          <a:xfrm>
            <a:off x="841248" y="548640"/>
            <a:ext cx="3600860" cy="5431536"/>
          </a:xfrm>
        </p:spPr>
        <p:txBody>
          <a:bodyPr>
            <a:normAutofit/>
          </a:bodyPr>
          <a:lstStyle/>
          <a:p>
            <a:r>
              <a:rPr lang="en-GB" sz="5400"/>
              <a:t>Your turn</a:t>
            </a:r>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02AC77-F2BE-4F0A-AA18-85FE87DCA752}"/>
              </a:ext>
            </a:extLst>
          </p:cNvPr>
          <p:cNvSpPr>
            <a:spLocks noGrp="1"/>
          </p:cNvSpPr>
          <p:nvPr>
            <p:ph idx="1"/>
          </p:nvPr>
        </p:nvSpPr>
        <p:spPr>
          <a:xfrm>
            <a:off x="5126418" y="552091"/>
            <a:ext cx="6224335" cy="5431536"/>
          </a:xfrm>
        </p:spPr>
        <p:txBody>
          <a:bodyPr anchor="ctr">
            <a:normAutofit/>
          </a:bodyPr>
          <a:lstStyle/>
          <a:p>
            <a:r>
              <a:rPr lang="en-GB" sz="2200"/>
              <a:t>What is the problem you want to solve? What evidence do you have or what needs assessment have you done?</a:t>
            </a:r>
          </a:p>
          <a:p>
            <a:r>
              <a:rPr lang="en-GB" sz="2200"/>
              <a:t>What is the long-term impact you want to see – the desired state?</a:t>
            </a:r>
          </a:p>
          <a:p>
            <a:r>
              <a:rPr lang="en-GB" sz="2200"/>
              <a:t>What are the outcomes that will help you achieve a solution to this?</a:t>
            </a:r>
          </a:p>
          <a:p>
            <a:r>
              <a:rPr lang="en-GB" sz="2200"/>
              <a:t>What are the activities you doing to solve it?</a:t>
            </a:r>
          </a:p>
          <a:p>
            <a:r>
              <a:rPr lang="en-GB" sz="2200"/>
              <a:t>What are the outputs you will measure?</a:t>
            </a:r>
          </a:p>
          <a:p>
            <a:r>
              <a:rPr lang="en-GB" sz="2200"/>
              <a:t>Who do you need to involve in the process?</a:t>
            </a:r>
          </a:p>
          <a:p>
            <a:r>
              <a:rPr lang="en-GB" sz="2200"/>
              <a:t>How have you made your assumptions? How do you know the outputs and activities will lead to the outcomes?</a:t>
            </a:r>
          </a:p>
        </p:txBody>
      </p:sp>
    </p:spTree>
    <p:extLst>
      <p:ext uri="{BB962C8B-B14F-4D97-AF65-F5344CB8AC3E}">
        <p14:creationId xmlns:p14="http://schemas.microsoft.com/office/powerpoint/2010/main" val="2661440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7FF0A6A9ACCF4294A4D145F7636654" ma:contentTypeVersion="19" ma:contentTypeDescription="Create a new document." ma:contentTypeScope="" ma:versionID="5d67cc65162a7df870bb9b4c00d0d966">
  <xsd:schema xmlns:xsd="http://www.w3.org/2001/XMLSchema" xmlns:xs="http://www.w3.org/2001/XMLSchema" xmlns:p="http://schemas.microsoft.com/office/2006/metadata/properties" xmlns:ns2="449ff1e4-b618-47ee-852c-72d69d563a5e" xmlns:ns3="d7141c57-0004-43f4-9aa0-79b62ce4a739" targetNamespace="http://schemas.microsoft.com/office/2006/metadata/properties" ma:root="true" ma:fieldsID="b590b9c5347f2a0396f91502d6dabc37" ns2:_="" ns3:_="">
    <xsd:import namespace="449ff1e4-b618-47ee-852c-72d69d563a5e"/>
    <xsd:import namespace="d7141c57-0004-43f4-9aa0-79b62ce4a7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9ff1e4-b618-47ee-852c-72d69d563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da009a-0063-440f-8cb9-bbec2be1f0b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141c57-0004-43f4-9aa0-79b62ce4a7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20105e3-35d9-4d36-ac83-85d854492b1d}" ma:internalName="TaxCatchAll" ma:showField="CatchAllData" ma:web="d7141c57-0004-43f4-9aa0-79b62ce4a7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49ff1e4-b618-47ee-852c-72d69d563a5e">
      <Terms xmlns="http://schemas.microsoft.com/office/infopath/2007/PartnerControls"/>
    </lcf76f155ced4ddcb4097134ff3c332f>
    <TaxCatchAll xmlns="d7141c57-0004-43f4-9aa0-79b62ce4a73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B5F82E-BA41-40E6-A72E-A0CD6B183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9ff1e4-b618-47ee-852c-72d69d563a5e"/>
    <ds:schemaRef ds:uri="d7141c57-0004-43f4-9aa0-79b62ce4a7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2ABE19-182C-4E9C-B4EA-D7163A40153B}">
  <ds:schemaRefs>
    <ds:schemaRef ds:uri="http://purl.org/dc/terms/"/>
    <ds:schemaRef ds:uri="http://schemas.microsoft.com/office/infopath/2007/PartnerControls"/>
    <ds:schemaRef ds:uri="http://purl.org/dc/elements/1.1/"/>
    <ds:schemaRef ds:uri="http://schemas.microsoft.com/office/2006/documentManagement/types"/>
    <ds:schemaRef ds:uri="http://schemas.microsoft.com/office/2006/metadata/properties"/>
    <ds:schemaRef ds:uri="3dfbea44-a25d-452f-88bc-6bb961d5e8d0"/>
    <ds:schemaRef ds:uri="http://www.w3.org/XML/1998/namespace"/>
    <ds:schemaRef ds:uri="http://schemas.openxmlformats.org/package/2006/metadata/core-properties"/>
    <ds:schemaRef ds:uri="c3bff0b9-3151-47b4-b41b-25cff8093b40"/>
    <ds:schemaRef ds:uri="http://purl.org/dc/dcmitype/"/>
    <ds:schemaRef ds:uri="449ff1e4-b618-47ee-852c-72d69d563a5e"/>
    <ds:schemaRef ds:uri="d7141c57-0004-43f4-9aa0-79b62ce4a739"/>
  </ds:schemaRefs>
</ds:datastoreItem>
</file>

<file path=customXml/itemProps3.xml><?xml version="1.0" encoding="utf-8"?>
<ds:datastoreItem xmlns:ds="http://schemas.openxmlformats.org/officeDocument/2006/customXml" ds:itemID="{8719FFFA-EE13-40DD-BDFA-2F1616039F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893</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Theory of Change Workshop</vt:lpstr>
      <vt:lpstr>What is theory of change? </vt:lpstr>
      <vt:lpstr>Videos</vt:lpstr>
      <vt:lpstr>TOC definitions</vt:lpstr>
      <vt:lpstr>PowerPoint Presentation</vt:lpstr>
      <vt:lpstr>Why do you think this could be a helpful approach?</vt:lpstr>
      <vt:lpstr>This could be used for?</vt:lpstr>
      <vt:lpstr>How to implement a theory of change</vt:lpstr>
      <vt:lpstr>Your turn</vt:lpstr>
      <vt:lpstr>PowerPoint Presentation</vt:lpstr>
      <vt:lpstr>PowerPoint Presentation</vt:lpstr>
      <vt:lpstr>Example – Sustain, Bridging the Gap</vt:lpstr>
      <vt:lpstr>PowerPoint Presentation</vt:lpstr>
      <vt:lpstr>Further reading &amp;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Change Short Workshop</dc:title>
  <dc:creator>Mel Taylor</dc:creator>
  <cp:lastModifiedBy>Isabel Rice</cp:lastModifiedBy>
  <cp:revision>9</cp:revision>
  <cp:lastPrinted>2023-11-22T17:25:30Z</cp:lastPrinted>
  <dcterms:created xsi:type="dcterms:W3CDTF">2021-02-04T09:57:38Z</dcterms:created>
  <dcterms:modified xsi:type="dcterms:W3CDTF">2024-03-22T14:32:52Z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0x010100FD4B41F8026D454AB70A5322524744A8</vt:lpwstr>
  </property>
  <property fmtid="{D5CDD505-2E9C-101B-9397-08002B2CF9AE}" pid="3" name="MediaServiceImageTags">
    <vt:lpwstr/>
  </property>
</Properties>
</file>