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7" r:id="rId6"/>
    <p:sldId id="260" r:id="rId7"/>
    <p:sldId id="257" r:id="rId8"/>
    <p:sldId id="258" r:id="rId9"/>
    <p:sldId id="266" r:id="rId10"/>
    <p:sldId id="263" r:id="rId11"/>
    <p:sldId id="262" r:id="rId12"/>
    <p:sldId id="265" r:id="rId13"/>
    <p:sldId id="268" r:id="rId14"/>
    <p:sldId id="273" r:id="rId15"/>
    <p:sldId id="264" r:id="rId16"/>
    <p:sldId id="271" r:id="rId17"/>
    <p:sldId id="259" r:id="rId18"/>
  </p:sldIdLst>
  <p:sldSz cx="12192000" cy="6858000"/>
  <p:notesSz cx="67945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775004B-5983-F72B-6052-C2E52C0925E0}" v="18" dt="2023-11-23T10:02:06.885"/>
    <p1510:client id="{BC038DEA-3547-4FDB-8732-CE43A3B95E3D}" v="12" dt="2023-11-24T09:36:39.1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95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E276A-0B5C-4F75-9B55-43BE141B04A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FE9DDDF-9069-42E3-BBFF-6F667EA27A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1A37E07-033C-4832-BC2A-65404485662F}"/>
              </a:ext>
            </a:extLst>
          </p:cNvPr>
          <p:cNvSpPr>
            <a:spLocks noGrp="1"/>
          </p:cNvSpPr>
          <p:nvPr>
            <p:ph type="dt" sz="half" idx="10"/>
          </p:nvPr>
        </p:nvSpPr>
        <p:spPr/>
        <p:txBody>
          <a:bodyPr/>
          <a:lstStyle/>
          <a:p>
            <a:fld id="{08D59627-39A9-4A01-A2E0-8E95DC05B80E}" type="datetimeFigureOut">
              <a:rPr lang="en-GB" smtClean="0"/>
              <a:t>22/03/2024</a:t>
            </a:fld>
            <a:endParaRPr lang="en-GB"/>
          </a:p>
        </p:txBody>
      </p:sp>
      <p:sp>
        <p:nvSpPr>
          <p:cNvPr id="5" name="Footer Placeholder 4">
            <a:extLst>
              <a:ext uri="{FF2B5EF4-FFF2-40B4-BE49-F238E27FC236}">
                <a16:creationId xmlns:a16="http://schemas.microsoft.com/office/drawing/2014/main" id="{6120848D-EB79-489B-B681-4C50C6AB21B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FAC61B7-9617-4589-8AB7-5B481E97F236}"/>
              </a:ext>
            </a:extLst>
          </p:cNvPr>
          <p:cNvSpPr>
            <a:spLocks noGrp="1"/>
          </p:cNvSpPr>
          <p:nvPr>
            <p:ph type="sldNum" sz="quarter" idx="12"/>
          </p:nvPr>
        </p:nvSpPr>
        <p:spPr/>
        <p:txBody>
          <a:bodyPr/>
          <a:lstStyle/>
          <a:p>
            <a:fld id="{C288975E-2FFC-4FC2-815E-A01320F75628}" type="slidenum">
              <a:rPr lang="en-GB" smtClean="0"/>
              <a:t>‹#›</a:t>
            </a:fld>
            <a:endParaRPr lang="en-GB"/>
          </a:p>
        </p:txBody>
      </p:sp>
    </p:spTree>
    <p:extLst>
      <p:ext uri="{BB962C8B-B14F-4D97-AF65-F5344CB8AC3E}">
        <p14:creationId xmlns:p14="http://schemas.microsoft.com/office/powerpoint/2010/main" val="2175818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B420D-AEA6-448A-9A8F-FF9A3DB152F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9D21A14-04E5-4A7A-B170-25A11CC59DA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A6F43D-B2C8-4629-9AE3-838B07E58372}"/>
              </a:ext>
            </a:extLst>
          </p:cNvPr>
          <p:cNvSpPr>
            <a:spLocks noGrp="1"/>
          </p:cNvSpPr>
          <p:nvPr>
            <p:ph type="dt" sz="half" idx="10"/>
          </p:nvPr>
        </p:nvSpPr>
        <p:spPr/>
        <p:txBody>
          <a:bodyPr/>
          <a:lstStyle/>
          <a:p>
            <a:fld id="{08D59627-39A9-4A01-A2E0-8E95DC05B80E}" type="datetimeFigureOut">
              <a:rPr lang="en-GB" smtClean="0"/>
              <a:t>22/03/2024</a:t>
            </a:fld>
            <a:endParaRPr lang="en-GB"/>
          </a:p>
        </p:txBody>
      </p:sp>
      <p:sp>
        <p:nvSpPr>
          <p:cNvPr id="5" name="Footer Placeholder 4">
            <a:extLst>
              <a:ext uri="{FF2B5EF4-FFF2-40B4-BE49-F238E27FC236}">
                <a16:creationId xmlns:a16="http://schemas.microsoft.com/office/drawing/2014/main" id="{94AB3737-1F83-4834-A257-C79C60D2631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80037F2-A342-4063-8FB9-AA19CBF761F0}"/>
              </a:ext>
            </a:extLst>
          </p:cNvPr>
          <p:cNvSpPr>
            <a:spLocks noGrp="1"/>
          </p:cNvSpPr>
          <p:nvPr>
            <p:ph type="sldNum" sz="quarter" idx="12"/>
          </p:nvPr>
        </p:nvSpPr>
        <p:spPr/>
        <p:txBody>
          <a:bodyPr/>
          <a:lstStyle/>
          <a:p>
            <a:fld id="{C288975E-2FFC-4FC2-815E-A01320F75628}" type="slidenum">
              <a:rPr lang="en-GB" smtClean="0"/>
              <a:t>‹#›</a:t>
            </a:fld>
            <a:endParaRPr lang="en-GB"/>
          </a:p>
        </p:txBody>
      </p:sp>
    </p:spTree>
    <p:extLst>
      <p:ext uri="{BB962C8B-B14F-4D97-AF65-F5344CB8AC3E}">
        <p14:creationId xmlns:p14="http://schemas.microsoft.com/office/powerpoint/2010/main" val="3199070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C53082B-817F-4E57-B846-E550EE73E79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DCB611E-D58F-4539-B130-436E75578ED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31139B9-87A5-4AC7-B56D-F21A1712C6CC}"/>
              </a:ext>
            </a:extLst>
          </p:cNvPr>
          <p:cNvSpPr>
            <a:spLocks noGrp="1"/>
          </p:cNvSpPr>
          <p:nvPr>
            <p:ph type="dt" sz="half" idx="10"/>
          </p:nvPr>
        </p:nvSpPr>
        <p:spPr/>
        <p:txBody>
          <a:bodyPr/>
          <a:lstStyle/>
          <a:p>
            <a:fld id="{08D59627-39A9-4A01-A2E0-8E95DC05B80E}" type="datetimeFigureOut">
              <a:rPr lang="en-GB" smtClean="0"/>
              <a:t>22/03/2024</a:t>
            </a:fld>
            <a:endParaRPr lang="en-GB"/>
          </a:p>
        </p:txBody>
      </p:sp>
      <p:sp>
        <p:nvSpPr>
          <p:cNvPr id="5" name="Footer Placeholder 4">
            <a:extLst>
              <a:ext uri="{FF2B5EF4-FFF2-40B4-BE49-F238E27FC236}">
                <a16:creationId xmlns:a16="http://schemas.microsoft.com/office/drawing/2014/main" id="{C66159B9-F941-48BD-AE6A-D69B6F28721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3722D3-7A6B-4FA3-B15C-6EDCAC6EE729}"/>
              </a:ext>
            </a:extLst>
          </p:cNvPr>
          <p:cNvSpPr>
            <a:spLocks noGrp="1"/>
          </p:cNvSpPr>
          <p:nvPr>
            <p:ph type="sldNum" sz="quarter" idx="12"/>
          </p:nvPr>
        </p:nvSpPr>
        <p:spPr/>
        <p:txBody>
          <a:bodyPr/>
          <a:lstStyle/>
          <a:p>
            <a:fld id="{C288975E-2FFC-4FC2-815E-A01320F75628}" type="slidenum">
              <a:rPr lang="en-GB" smtClean="0"/>
              <a:t>‹#›</a:t>
            </a:fld>
            <a:endParaRPr lang="en-GB"/>
          </a:p>
        </p:txBody>
      </p:sp>
    </p:spTree>
    <p:extLst>
      <p:ext uri="{BB962C8B-B14F-4D97-AF65-F5344CB8AC3E}">
        <p14:creationId xmlns:p14="http://schemas.microsoft.com/office/powerpoint/2010/main" val="2469433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8E139-4D0E-452B-8A11-588598BC136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FF71D45-3285-4E07-ACAC-41FC7E421C0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E5612A4-A6F7-4BA3-BEA8-E81520E8D79B}"/>
              </a:ext>
            </a:extLst>
          </p:cNvPr>
          <p:cNvSpPr>
            <a:spLocks noGrp="1"/>
          </p:cNvSpPr>
          <p:nvPr>
            <p:ph type="dt" sz="half" idx="10"/>
          </p:nvPr>
        </p:nvSpPr>
        <p:spPr/>
        <p:txBody>
          <a:bodyPr/>
          <a:lstStyle/>
          <a:p>
            <a:fld id="{08D59627-39A9-4A01-A2E0-8E95DC05B80E}" type="datetimeFigureOut">
              <a:rPr lang="en-GB" smtClean="0"/>
              <a:t>22/03/2024</a:t>
            </a:fld>
            <a:endParaRPr lang="en-GB"/>
          </a:p>
        </p:txBody>
      </p:sp>
      <p:sp>
        <p:nvSpPr>
          <p:cNvPr id="5" name="Footer Placeholder 4">
            <a:extLst>
              <a:ext uri="{FF2B5EF4-FFF2-40B4-BE49-F238E27FC236}">
                <a16:creationId xmlns:a16="http://schemas.microsoft.com/office/drawing/2014/main" id="{EDB65DF1-BCF8-4150-98F6-EE1326EE200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EBE9B5-E705-4DC4-ADB2-6E915D0911BD}"/>
              </a:ext>
            </a:extLst>
          </p:cNvPr>
          <p:cNvSpPr>
            <a:spLocks noGrp="1"/>
          </p:cNvSpPr>
          <p:nvPr>
            <p:ph type="sldNum" sz="quarter" idx="12"/>
          </p:nvPr>
        </p:nvSpPr>
        <p:spPr/>
        <p:txBody>
          <a:bodyPr/>
          <a:lstStyle/>
          <a:p>
            <a:fld id="{C288975E-2FFC-4FC2-815E-A01320F75628}" type="slidenum">
              <a:rPr lang="en-GB" smtClean="0"/>
              <a:t>‹#›</a:t>
            </a:fld>
            <a:endParaRPr lang="en-GB"/>
          </a:p>
        </p:txBody>
      </p:sp>
    </p:spTree>
    <p:extLst>
      <p:ext uri="{BB962C8B-B14F-4D97-AF65-F5344CB8AC3E}">
        <p14:creationId xmlns:p14="http://schemas.microsoft.com/office/powerpoint/2010/main" val="2512163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FF119-A098-4EC9-9596-3E95504D6C9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96DA8E5-1B79-4E6F-9B62-48F8352BF0F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993E08D-ED50-4B6A-A0D5-D7A879707F9D}"/>
              </a:ext>
            </a:extLst>
          </p:cNvPr>
          <p:cNvSpPr>
            <a:spLocks noGrp="1"/>
          </p:cNvSpPr>
          <p:nvPr>
            <p:ph type="dt" sz="half" idx="10"/>
          </p:nvPr>
        </p:nvSpPr>
        <p:spPr/>
        <p:txBody>
          <a:bodyPr/>
          <a:lstStyle/>
          <a:p>
            <a:fld id="{08D59627-39A9-4A01-A2E0-8E95DC05B80E}" type="datetimeFigureOut">
              <a:rPr lang="en-GB" smtClean="0"/>
              <a:t>22/03/2024</a:t>
            </a:fld>
            <a:endParaRPr lang="en-GB"/>
          </a:p>
        </p:txBody>
      </p:sp>
      <p:sp>
        <p:nvSpPr>
          <p:cNvPr id="5" name="Footer Placeholder 4">
            <a:extLst>
              <a:ext uri="{FF2B5EF4-FFF2-40B4-BE49-F238E27FC236}">
                <a16:creationId xmlns:a16="http://schemas.microsoft.com/office/drawing/2014/main" id="{4FB46D25-A231-4ABE-B80C-CAC6A278C87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EFCE598-5306-4F26-85AA-D24C27369149}"/>
              </a:ext>
            </a:extLst>
          </p:cNvPr>
          <p:cNvSpPr>
            <a:spLocks noGrp="1"/>
          </p:cNvSpPr>
          <p:nvPr>
            <p:ph type="sldNum" sz="quarter" idx="12"/>
          </p:nvPr>
        </p:nvSpPr>
        <p:spPr/>
        <p:txBody>
          <a:bodyPr/>
          <a:lstStyle/>
          <a:p>
            <a:fld id="{C288975E-2FFC-4FC2-815E-A01320F75628}" type="slidenum">
              <a:rPr lang="en-GB" smtClean="0"/>
              <a:t>‹#›</a:t>
            </a:fld>
            <a:endParaRPr lang="en-GB"/>
          </a:p>
        </p:txBody>
      </p:sp>
    </p:spTree>
    <p:extLst>
      <p:ext uri="{BB962C8B-B14F-4D97-AF65-F5344CB8AC3E}">
        <p14:creationId xmlns:p14="http://schemas.microsoft.com/office/powerpoint/2010/main" val="2667954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97F86-0AEF-4DD4-8515-628F6ACE101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25A41E3-6C62-4335-AC3B-CCF02AC1536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A80F65E-091B-4955-B573-BD51889C29E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5521F49-06E8-4942-BBD0-56B3AC1F9C37}"/>
              </a:ext>
            </a:extLst>
          </p:cNvPr>
          <p:cNvSpPr>
            <a:spLocks noGrp="1"/>
          </p:cNvSpPr>
          <p:nvPr>
            <p:ph type="dt" sz="half" idx="10"/>
          </p:nvPr>
        </p:nvSpPr>
        <p:spPr/>
        <p:txBody>
          <a:bodyPr/>
          <a:lstStyle/>
          <a:p>
            <a:fld id="{08D59627-39A9-4A01-A2E0-8E95DC05B80E}" type="datetimeFigureOut">
              <a:rPr lang="en-GB" smtClean="0"/>
              <a:t>22/03/2024</a:t>
            </a:fld>
            <a:endParaRPr lang="en-GB"/>
          </a:p>
        </p:txBody>
      </p:sp>
      <p:sp>
        <p:nvSpPr>
          <p:cNvPr id="6" name="Footer Placeholder 5">
            <a:extLst>
              <a:ext uri="{FF2B5EF4-FFF2-40B4-BE49-F238E27FC236}">
                <a16:creationId xmlns:a16="http://schemas.microsoft.com/office/drawing/2014/main" id="{F20DA1A3-40EE-4525-9858-1E39C0741AE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833C31C-6A2B-4A68-B59A-C633F5C22EF8}"/>
              </a:ext>
            </a:extLst>
          </p:cNvPr>
          <p:cNvSpPr>
            <a:spLocks noGrp="1"/>
          </p:cNvSpPr>
          <p:nvPr>
            <p:ph type="sldNum" sz="quarter" idx="12"/>
          </p:nvPr>
        </p:nvSpPr>
        <p:spPr/>
        <p:txBody>
          <a:bodyPr/>
          <a:lstStyle/>
          <a:p>
            <a:fld id="{C288975E-2FFC-4FC2-815E-A01320F75628}" type="slidenum">
              <a:rPr lang="en-GB" smtClean="0"/>
              <a:t>‹#›</a:t>
            </a:fld>
            <a:endParaRPr lang="en-GB"/>
          </a:p>
        </p:txBody>
      </p:sp>
    </p:spTree>
    <p:extLst>
      <p:ext uri="{BB962C8B-B14F-4D97-AF65-F5344CB8AC3E}">
        <p14:creationId xmlns:p14="http://schemas.microsoft.com/office/powerpoint/2010/main" val="3891987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C2DD2-9295-4524-8239-0EB82572C6F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457DD82-9FDE-4016-8235-7494FADA73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3FB4DF0-93FE-47C0-99FF-5DC1BBB7A7E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F4735E2-75DE-4C6C-BEBE-07CDDBCBA8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5D79941-3B36-4D14-82B5-65486C71482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C7F1178-0D74-4694-A4C7-339FC6E9046F}"/>
              </a:ext>
            </a:extLst>
          </p:cNvPr>
          <p:cNvSpPr>
            <a:spLocks noGrp="1"/>
          </p:cNvSpPr>
          <p:nvPr>
            <p:ph type="dt" sz="half" idx="10"/>
          </p:nvPr>
        </p:nvSpPr>
        <p:spPr/>
        <p:txBody>
          <a:bodyPr/>
          <a:lstStyle/>
          <a:p>
            <a:fld id="{08D59627-39A9-4A01-A2E0-8E95DC05B80E}" type="datetimeFigureOut">
              <a:rPr lang="en-GB" smtClean="0"/>
              <a:t>22/03/2024</a:t>
            </a:fld>
            <a:endParaRPr lang="en-GB"/>
          </a:p>
        </p:txBody>
      </p:sp>
      <p:sp>
        <p:nvSpPr>
          <p:cNvPr id="8" name="Footer Placeholder 7">
            <a:extLst>
              <a:ext uri="{FF2B5EF4-FFF2-40B4-BE49-F238E27FC236}">
                <a16:creationId xmlns:a16="http://schemas.microsoft.com/office/drawing/2014/main" id="{C9CA015D-3152-4DB6-8AC1-765A2AF2375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CAEB05D-EEA5-484E-AA0C-D49D68C728CC}"/>
              </a:ext>
            </a:extLst>
          </p:cNvPr>
          <p:cNvSpPr>
            <a:spLocks noGrp="1"/>
          </p:cNvSpPr>
          <p:nvPr>
            <p:ph type="sldNum" sz="quarter" idx="12"/>
          </p:nvPr>
        </p:nvSpPr>
        <p:spPr/>
        <p:txBody>
          <a:bodyPr/>
          <a:lstStyle/>
          <a:p>
            <a:fld id="{C288975E-2FFC-4FC2-815E-A01320F75628}" type="slidenum">
              <a:rPr lang="en-GB" smtClean="0"/>
              <a:t>‹#›</a:t>
            </a:fld>
            <a:endParaRPr lang="en-GB"/>
          </a:p>
        </p:txBody>
      </p:sp>
    </p:spTree>
    <p:extLst>
      <p:ext uri="{BB962C8B-B14F-4D97-AF65-F5344CB8AC3E}">
        <p14:creationId xmlns:p14="http://schemas.microsoft.com/office/powerpoint/2010/main" val="2266736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EE764-C6FA-4390-8A13-80E0FCAA35B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374985C-DEF2-4568-A3AE-631EBBB88CAE}"/>
              </a:ext>
            </a:extLst>
          </p:cNvPr>
          <p:cNvSpPr>
            <a:spLocks noGrp="1"/>
          </p:cNvSpPr>
          <p:nvPr>
            <p:ph type="dt" sz="half" idx="10"/>
          </p:nvPr>
        </p:nvSpPr>
        <p:spPr/>
        <p:txBody>
          <a:bodyPr/>
          <a:lstStyle/>
          <a:p>
            <a:fld id="{08D59627-39A9-4A01-A2E0-8E95DC05B80E}" type="datetimeFigureOut">
              <a:rPr lang="en-GB" smtClean="0"/>
              <a:t>22/03/2024</a:t>
            </a:fld>
            <a:endParaRPr lang="en-GB"/>
          </a:p>
        </p:txBody>
      </p:sp>
      <p:sp>
        <p:nvSpPr>
          <p:cNvPr id="4" name="Footer Placeholder 3">
            <a:extLst>
              <a:ext uri="{FF2B5EF4-FFF2-40B4-BE49-F238E27FC236}">
                <a16:creationId xmlns:a16="http://schemas.microsoft.com/office/drawing/2014/main" id="{8295AEB8-6F73-4DEE-B140-C9A853676DE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B37A7B5-0F49-46E2-9797-88898ACDE199}"/>
              </a:ext>
            </a:extLst>
          </p:cNvPr>
          <p:cNvSpPr>
            <a:spLocks noGrp="1"/>
          </p:cNvSpPr>
          <p:nvPr>
            <p:ph type="sldNum" sz="quarter" idx="12"/>
          </p:nvPr>
        </p:nvSpPr>
        <p:spPr/>
        <p:txBody>
          <a:bodyPr/>
          <a:lstStyle/>
          <a:p>
            <a:fld id="{C288975E-2FFC-4FC2-815E-A01320F75628}" type="slidenum">
              <a:rPr lang="en-GB" smtClean="0"/>
              <a:t>‹#›</a:t>
            </a:fld>
            <a:endParaRPr lang="en-GB"/>
          </a:p>
        </p:txBody>
      </p:sp>
    </p:spTree>
    <p:extLst>
      <p:ext uri="{BB962C8B-B14F-4D97-AF65-F5344CB8AC3E}">
        <p14:creationId xmlns:p14="http://schemas.microsoft.com/office/powerpoint/2010/main" val="2525663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4C103C-59C7-4C76-9919-553CF574B0BD}"/>
              </a:ext>
            </a:extLst>
          </p:cNvPr>
          <p:cNvSpPr>
            <a:spLocks noGrp="1"/>
          </p:cNvSpPr>
          <p:nvPr>
            <p:ph type="dt" sz="half" idx="10"/>
          </p:nvPr>
        </p:nvSpPr>
        <p:spPr/>
        <p:txBody>
          <a:bodyPr/>
          <a:lstStyle/>
          <a:p>
            <a:fld id="{08D59627-39A9-4A01-A2E0-8E95DC05B80E}" type="datetimeFigureOut">
              <a:rPr lang="en-GB" smtClean="0"/>
              <a:t>22/03/2024</a:t>
            </a:fld>
            <a:endParaRPr lang="en-GB"/>
          </a:p>
        </p:txBody>
      </p:sp>
      <p:sp>
        <p:nvSpPr>
          <p:cNvPr id="3" name="Footer Placeholder 2">
            <a:extLst>
              <a:ext uri="{FF2B5EF4-FFF2-40B4-BE49-F238E27FC236}">
                <a16:creationId xmlns:a16="http://schemas.microsoft.com/office/drawing/2014/main" id="{7E8E837A-12A1-4190-9614-C32D2A008AB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7283D1B-69FD-453A-A63F-1359AB18468A}"/>
              </a:ext>
            </a:extLst>
          </p:cNvPr>
          <p:cNvSpPr>
            <a:spLocks noGrp="1"/>
          </p:cNvSpPr>
          <p:nvPr>
            <p:ph type="sldNum" sz="quarter" idx="12"/>
          </p:nvPr>
        </p:nvSpPr>
        <p:spPr/>
        <p:txBody>
          <a:bodyPr/>
          <a:lstStyle/>
          <a:p>
            <a:fld id="{C288975E-2FFC-4FC2-815E-A01320F75628}" type="slidenum">
              <a:rPr lang="en-GB" smtClean="0"/>
              <a:t>‹#›</a:t>
            </a:fld>
            <a:endParaRPr lang="en-GB"/>
          </a:p>
        </p:txBody>
      </p:sp>
    </p:spTree>
    <p:extLst>
      <p:ext uri="{BB962C8B-B14F-4D97-AF65-F5344CB8AC3E}">
        <p14:creationId xmlns:p14="http://schemas.microsoft.com/office/powerpoint/2010/main" val="2622240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8E51A-6304-41D0-8A60-CB2C9D3825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F9F1F0A-5235-4680-AF13-02DBAE7A83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359AB20-0D1D-4C0C-9634-D5A25A91A7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B836A4-183F-4D55-8415-8AEBE6BB663A}"/>
              </a:ext>
            </a:extLst>
          </p:cNvPr>
          <p:cNvSpPr>
            <a:spLocks noGrp="1"/>
          </p:cNvSpPr>
          <p:nvPr>
            <p:ph type="dt" sz="half" idx="10"/>
          </p:nvPr>
        </p:nvSpPr>
        <p:spPr/>
        <p:txBody>
          <a:bodyPr/>
          <a:lstStyle/>
          <a:p>
            <a:fld id="{08D59627-39A9-4A01-A2E0-8E95DC05B80E}" type="datetimeFigureOut">
              <a:rPr lang="en-GB" smtClean="0"/>
              <a:t>22/03/2024</a:t>
            </a:fld>
            <a:endParaRPr lang="en-GB"/>
          </a:p>
        </p:txBody>
      </p:sp>
      <p:sp>
        <p:nvSpPr>
          <p:cNvPr id="6" name="Footer Placeholder 5">
            <a:extLst>
              <a:ext uri="{FF2B5EF4-FFF2-40B4-BE49-F238E27FC236}">
                <a16:creationId xmlns:a16="http://schemas.microsoft.com/office/drawing/2014/main" id="{3D66E9F1-AEC1-46C3-9EC0-32540D386E7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8518C7C-E43E-4C72-AC44-A6B8DE32509B}"/>
              </a:ext>
            </a:extLst>
          </p:cNvPr>
          <p:cNvSpPr>
            <a:spLocks noGrp="1"/>
          </p:cNvSpPr>
          <p:nvPr>
            <p:ph type="sldNum" sz="quarter" idx="12"/>
          </p:nvPr>
        </p:nvSpPr>
        <p:spPr/>
        <p:txBody>
          <a:bodyPr/>
          <a:lstStyle/>
          <a:p>
            <a:fld id="{C288975E-2FFC-4FC2-815E-A01320F75628}" type="slidenum">
              <a:rPr lang="en-GB" smtClean="0"/>
              <a:t>‹#›</a:t>
            </a:fld>
            <a:endParaRPr lang="en-GB"/>
          </a:p>
        </p:txBody>
      </p:sp>
    </p:spTree>
    <p:extLst>
      <p:ext uri="{BB962C8B-B14F-4D97-AF65-F5344CB8AC3E}">
        <p14:creationId xmlns:p14="http://schemas.microsoft.com/office/powerpoint/2010/main" val="4114758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920A6-D4AA-4AB1-BB16-1B4E99D7E7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3193DF6-0888-4400-9A4D-3148DE318A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89F426B-1397-442D-8F4A-BC7BF246D1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387512-8D61-4DCF-9D57-2A71DFA3A24E}"/>
              </a:ext>
            </a:extLst>
          </p:cNvPr>
          <p:cNvSpPr>
            <a:spLocks noGrp="1"/>
          </p:cNvSpPr>
          <p:nvPr>
            <p:ph type="dt" sz="half" idx="10"/>
          </p:nvPr>
        </p:nvSpPr>
        <p:spPr/>
        <p:txBody>
          <a:bodyPr/>
          <a:lstStyle/>
          <a:p>
            <a:fld id="{08D59627-39A9-4A01-A2E0-8E95DC05B80E}" type="datetimeFigureOut">
              <a:rPr lang="en-GB" smtClean="0"/>
              <a:t>22/03/2024</a:t>
            </a:fld>
            <a:endParaRPr lang="en-GB"/>
          </a:p>
        </p:txBody>
      </p:sp>
      <p:sp>
        <p:nvSpPr>
          <p:cNvPr id="6" name="Footer Placeholder 5">
            <a:extLst>
              <a:ext uri="{FF2B5EF4-FFF2-40B4-BE49-F238E27FC236}">
                <a16:creationId xmlns:a16="http://schemas.microsoft.com/office/drawing/2014/main" id="{1ECD5D01-C07B-4D2B-A941-8F0D8344EDE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DAE57E2-3F4E-426A-B9C1-7A89541A6678}"/>
              </a:ext>
            </a:extLst>
          </p:cNvPr>
          <p:cNvSpPr>
            <a:spLocks noGrp="1"/>
          </p:cNvSpPr>
          <p:nvPr>
            <p:ph type="sldNum" sz="quarter" idx="12"/>
          </p:nvPr>
        </p:nvSpPr>
        <p:spPr/>
        <p:txBody>
          <a:bodyPr/>
          <a:lstStyle/>
          <a:p>
            <a:fld id="{C288975E-2FFC-4FC2-815E-A01320F75628}" type="slidenum">
              <a:rPr lang="en-GB" smtClean="0"/>
              <a:t>‹#›</a:t>
            </a:fld>
            <a:endParaRPr lang="en-GB"/>
          </a:p>
        </p:txBody>
      </p:sp>
    </p:spTree>
    <p:extLst>
      <p:ext uri="{BB962C8B-B14F-4D97-AF65-F5344CB8AC3E}">
        <p14:creationId xmlns:p14="http://schemas.microsoft.com/office/powerpoint/2010/main" val="3435812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C195D0B-D227-4DD8-9BB4-CDD6DC99C2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6DDF99F-5679-4014-A359-8FDDF39C5D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534D456-312D-4605-8589-07D96D5E7C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D59627-39A9-4A01-A2E0-8E95DC05B80E}" type="datetimeFigureOut">
              <a:rPr lang="en-GB" smtClean="0"/>
              <a:t>22/03/2024</a:t>
            </a:fld>
            <a:endParaRPr lang="en-GB"/>
          </a:p>
        </p:txBody>
      </p:sp>
      <p:sp>
        <p:nvSpPr>
          <p:cNvPr id="5" name="Footer Placeholder 4">
            <a:extLst>
              <a:ext uri="{FF2B5EF4-FFF2-40B4-BE49-F238E27FC236}">
                <a16:creationId xmlns:a16="http://schemas.microsoft.com/office/drawing/2014/main" id="{38E3F100-6E7C-464B-BB0A-04AA2E53FB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DE90764-ACEA-43F0-99D9-AFC7FB327C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88975E-2FFC-4FC2-815E-A01320F75628}" type="slidenum">
              <a:rPr lang="en-GB" smtClean="0"/>
              <a:t>‹#›</a:t>
            </a:fld>
            <a:endParaRPr lang="en-GB"/>
          </a:p>
        </p:txBody>
      </p:sp>
    </p:spTree>
    <p:extLst>
      <p:ext uri="{BB962C8B-B14F-4D97-AF65-F5344CB8AC3E}">
        <p14:creationId xmlns:p14="http://schemas.microsoft.com/office/powerpoint/2010/main" val="902117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knowhow.ncvo.org.uk/organisation/impact/plan-your-impact-and-evaluation/identify-the-difference-you-want-to-make-1/uses-of-theory-of-change" TargetMode="External"/><Relationship Id="rId2" Type="http://schemas.openxmlformats.org/officeDocument/2006/relationships/hyperlink" Target="https://www.theoryofchange.org/" TargetMode="External"/><Relationship Id="rId1" Type="http://schemas.openxmlformats.org/officeDocument/2006/relationships/slideLayout" Target="../slideLayouts/slideLayout2.xml"/><Relationship Id="rId6" Type="http://schemas.openxmlformats.org/officeDocument/2006/relationships/hyperlink" Target="https://media.nesta.org.uk/documents/theory_of_change_guidance_for_applicants_.pdf" TargetMode="External"/><Relationship Id="rId5" Type="http://schemas.openxmlformats.org/officeDocument/2006/relationships/hyperlink" Target="https://kindling.org.uk/sites/kindling.org.uk/files/2020-07/Kindling%20Trust%27s%20Theory%20of%20Change.pdf" TargetMode="External"/><Relationship Id="rId4" Type="http://schemas.openxmlformats.org/officeDocument/2006/relationships/hyperlink" Target="https://fareshare.org.uk/what-we-do/our-impact/theory-of-chang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BJDN0cpxJv4" TargetMode="External"/><Relationship Id="rId2" Type="http://schemas.openxmlformats.org/officeDocument/2006/relationships/hyperlink" Target="https://www.youtube.com/watch?v=cg4J1g0IVH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943CAA20-3569-4189-9E48-239A229A8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7BC3E7-16FE-4B7F-94A0-665A74D2C397}"/>
              </a:ext>
            </a:extLst>
          </p:cNvPr>
          <p:cNvSpPr>
            <a:spLocks noGrp="1"/>
          </p:cNvSpPr>
          <p:nvPr>
            <p:ph type="ctrTitle"/>
          </p:nvPr>
        </p:nvSpPr>
        <p:spPr>
          <a:xfrm>
            <a:off x="838200" y="440668"/>
            <a:ext cx="10512552" cy="3122928"/>
          </a:xfrm>
        </p:spPr>
        <p:txBody>
          <a:bodyPr anchor="b">
            <a:normAutofit/>
          </a:bodyPr>
          <a:lstStyle/>
          <a:p>
            <a:pPr algn="l"/>
            <a:r>
              <a:rPr lang="en-US" sz="6600"/>
              <a:t>Theory of Change Workshop</a:t>
            </a:r>
            <a:endParaRPr lang="en-GB" sz="6600"/>
          </a:p>
        </p:txBody>
      </p:sp>
      <p:sp>
        <p:nvSpPr>
          <p:cNvPr id="3" name="Subtitle 2">
            <a:extLst>
              <a:ext uri="{FF2B5EF4-FFF2-40B4-BE49-F238E27FC236}">
                <a16:creationId xmlns:a16="http://schemas.microsoft.com/office/drawing/2014/main" id="{EB07F6F9-E605-48DB-936C-DB9C8DD81928}"/>
              </a:ext>
            </a:extLst>
          </p:cNvPr>
          <p:cNvSpPr>
            <a:spLocks noGrp="1"/>
          </p:cNvSpPr>
          <p:nvPr>
            <p:ph type="subTitle" idx="1"/>
          </p:nvPr>
        </p:nvSpPr>
        <p:spPr>
          <a:xfrm>
            <a:off x="838200" y="4980969"/>
            <a:ext cx="10512552" cy="1126680"/>
          </a:xfrm>
        </p:spPr>
        <p:txBody>
          <a:bodyPr vert="horz" lIns="91440" tIns="45720" rIns="91440" bIns="45720" rtlCol="0">
            <a:normAutofit/>
          </a:bodyPr>
          <a:lstStyle/>
          <a:p>
            <a:pPr algn="l"/>
            <a:r>
              <a:rPr lang="en-GB" dirty="0">
                <a:cs typeface="Calibri"/>
              </a:rPr>
              <a:t>Livia La Camera, Head of Health, GCDA</a:t>
            </a:r>
          </a:p>
          <a:p>
            <a:pPr algn="l"/>
            <a:r>
              <a:rPr lang="en-GB" dirty="0">
                <a:cs typeface="Calibri"/>
              </a:rPr>
              <a:t>Mel Taylor, Head of Learning, GCDA</a:t>
            </a:r>
            <a:endParaRPr lang="en-GB" dirty="0"/>
          </a:p>
        </p:txBody>
      </p:sp>
      <p:sp>
        <p:nvSpPr>
          <p:cNvPr id="24" name="sketch line">
            <a:extLst>
              <a:ext uri="{FF2B5EF4-FFF2-40B4-BE49-F238E27FC236}">
                <a16:creationId xmlns:a16="http://schemas.microsoft.com/office/drawing/2014/main" id="{DA542B6D-E775-4832-91DC-2D20F85781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18595"/>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black background with a black square&#10;&#10;Description automatically generated with medium confidence">
            <a:extLst>
              <a:ext uri="{FF2B5EF4-FFF2-40B4-BE49-F238E27FC236}">
                <a16:creationId xmlns:a16="http://schemas.microsoft.com/office/drawing/2014/main" id="{8DBB17BC-7CC7-7802-B5BA-BDA87CD5F2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3300" y="542231"/>
            <a:ext cx="3629592" cy="916472"/>
          </a:xfrm>
          <a:prstGeom prst="rect">
            <a:avLst/>
          </a:prstGeom>
        </p:spPr>
      </p:pic>
      <p:pic>
        <p:nvPicPr>
          <p:cNvPr id="5" name="Picture 4">
            <a:extLst>
              <a:ext uri="{FF2B5EF4-FFF2-40B4-BE49-F238E27FC236}">
                <a16:creationId xmlns:a16="http://schemas.microsoft.com/office/drawing/2014/main" id="{7C7C322A-D3A0-58EB-CCE7-7CF6F80984E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88158" y="5780918"/>
            <a:ext cx="1323606" cy="636414"/>
          </a:xfrm>
          <a:prstGeom prst="rect">
            <a:avLst/>
          </a:prstGeom>
        </p:spPr>
      </p:pic>
      <p:pic>
        <p:nvPicPr>
          <p:cNvPr id="6" name="Picture 5" descr="A black and orange text on a white background&#10;&#10;Description automatically generated">
            <a:extLst>
              <a:ext uri="{FF2B5EF4-FFF2-40B4-BE49-F238E27FC236}">
                <a16:creationId xmlns:a16="http://schemas.microsoft.com/office/drawing/2014/main" id="{AE008AE2-420C-8167-E315-9675D30BF86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60572" y="5322906"/>
            <a:ext cx="1903099" cy="1569486"/>
          </a:xfrm>
          <a:prstGeom prst="rect">
            <a:avLst/>
          </a:prstGeom>
        </p:spPr>
      </p:pic>
    </p:spTree>
    <p:extLst>
      <p:ext uri="{BB962C8B-B14F-4D97-AF65-F5344CB8AC3E}">
        <p14:creationId xmlns:p14="http://schemas.microsoft.com/office/powerpoint/2010/main" val="41004149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0D81287-8EAE-9627-D644-34F1B2F65B42}"/>
              </a:ext>
            </a:extLst>
          </p:cNvPr>
          <p:cNvGraphicFramePr>
            <a:graphicFrameLocks noGrp="1"/>
          </p:cNvGraphicFramePr>
          <p:nvPr>
            <p:extLst>
              <p:ext uri="{D42A27DB-BD31-4B8C-83A1-F6EECF244321}">
                <p14:modId xmlns:p14="http://schemas.microsoft.com/office/powerpoint/2010/main" val="1648243533"/>
              </p:ext>
            </p:extLst>
          </p:nvPr>
        </p:nvGraphicFramePr>
        <p:xfrm>
          <a:off x="325316" y="808892"/>
          <a:ext cx="11394829" cy="5792927"/>
        </p:xfrm>
        <a:graphic>
          <a:graphicData uri="http://schemas.openxmlformats.org/drawingml/2006/table">
            <a:tbl>
              <a:tblPr firstRow="1" firstCol="1" bandRow="1">
                <a:tableStyleId>{5C22544A-7EE6-4342-B048-85BDC9FD1C3A}</a:tableStyleId>
              </a:tblPr>
              <a:tblGrid>
                <a:gridCol w="2005701">
                  <a:extLst>
                    <a:ext uri="{9D8B030D-6E8A-4147-A177-3AD203B41FA5}">
                      <a16:colId xmlns:a16="http://schemas.microsoft.com/office/drawing/2014/main" val="207148653"/>
                    </a:ext>
                  </a:extLst>
                </a:gridCol>
                <a:gridCol w="2128912">
                  <a:extLst>
                    <a:ext uri="{9D8B030D-6E8A-4147-A177-3AD203B41FA5}">
                      <a16:colId xmlns:a16="http://schemas.microsoft.com/office/drawing/2014/main" val="2862875032"/>
                    </a:ext>
                  </a:extLst>
                </a:gridCol>
                <a:gridCol w="2324730">
                  <a:extLst>
                    <a:ext uri="{9D8B030D-6E8A-4147-A177-3AD203B41FA5}">
                      <a16:colId xmlns:a16="http://schemas.microsoft.com/office/drawing/2014/main" val="195291444"/>
                    </a:ext>
                  </a:extLst>
                </a:gridCol>
                <a:gridCol w="2599755">
                  <a:extLst>
                    <a:ext uri="{9D8B030D-6E8A-4147-A177-3AD203B41FA5}">
                      <a16:colId xmlns:a16="http://schemas.microsoft.com/office/drawing/2014/main" val="203646529"/>
                    </a:ext>
                  </a:extLst>
                </a:gridCol>
                <a:gridCol w="2335731">
                  <a:extLst>
                    <a:ext uri="{9D8B030D-6E8A-4147-A177-3AD203B41FA5}">
                      <a16:colId xmlns:a16="http://schemas.microsoft.com/office/drawing/2014/main" val="2365724870"/>
                    </a:ext>
                  </a:extLst>
                </a:gridCol>
              </a:tblGrid>
              <a:tr h="783966">
                <a:tc>
                  <a:txBody>
                    <a:bodyPr/>
                    <a:lstStyle/>
                    <a:p>
                      <a:pPr algn="ctr">
                        <a:lnSpc>
                          <a:spcPct val="107000"/>
                        </a:lnSpc>
                        <a:spcAft>
                          <a:spcPts val="800"/>
                        </a:spcAft>
                      </a:pPr>
                      <a:r>
                        <a:rPr lang="en-GB" sz="2100">
                          <a:effectLst/>
                        </a:rPr>
                        <a:t>PROBLEM</a:t>
                      </a:r>
                      <a:endParaRPr lang="en-GB" sz="1500">
                        <a:effectLst/>
                        <a:latin typeface="Calibri" panose="020F0502020204030204" pitchFamily="34" charset="0"/>
                        <a:ea typeface="Calibri" panose="020F0502020204030204" pitchFamily="34" charset="0"/>
                        <a:cs typeface="Times New Roman" panose="02020603050405020304" pitchFamily="18" charset="0"/>
                      </a:endParaRPr>
                    </a:p>
                  </a:txBody>
                  <a:tcPr marL="90963" marR="90963" marT="0" marB="0"/>
                </a:tc>
                <a:tc>
                  <a:txBody>
                    <a:bodyPr/>
                    <a:lstStyle/>
                    <a:p>
                      <a:pPr algn="ctr">
                        <a:lnSpc>
                          <a:spcPct val="107000"/>
                        </a:lnSpc>
                        <a:spcAft>
                          <a:spcPts val="800"/>
                        </a:spcAft>
                      </a:pPr>
                      <a:r>
                        <a:rPr lang="en-GB" sz="2100">
                          <a:effectLst/>
                        </a:rPr>
                        <a:t>ACTIVITIES</a:t>
                      </a:r>
                      <a:endParaRPr lang="en-GB" sz="1500">
                        <a:effectLst/>
                        <a:latin typeface="Calibri" panose="020F0502020204030204" pitchFamily="34" charset="0"/>
                        <a:ea typeface="Calibri" panose="020F0502020204030204" pitchFamily="34" charset="0"/>
                        <a:cs typeface="Times New Roman" panose="02020603050405020304" pitchFamily="18" charset="0"/>
                      </a:endParaRPr>
                    </a:p>
                  </a:txBody>
                  <a:tcPr marL="90963" marR="90963" marT="0" marB="0"/>
                </a:tc>
                <a:tc>
                  <a:txBody>
                    <a:bodyPr/>
                    <a:lstStyle/>
                    <a:p>
                      <a:pPr indent="457200">
                        <a:lnSpc>
                          <a:spcPct val="107000"/>
                        </a:lnSpc>
                        <a:spcAft>
                          <a:spcPts val="800"/>
                        </a:spcAft>
                      </a:pPr>
                      <a:r>
                        <a:rPr lang="en-GB" sz="2100">
                          <a:effectLst/>
                        </a:rPr>
                        <a:t>OUTPUTS</a:t>
                      </a:r>
                      <a:endParaRPr lang="en-GB" sz="1500">
                        <a:effectLst/>
                        <a:latin typeface="Calibri" panose="020F0502020204030204" pitchFamily="34" charset="0"/>
                        <a:ea typeface="Calibri" panose="020F0502020204030204" pitchFamily="34" charset="0"/>
                        <a:cs typeface="Times New Roman" panose="02020603050405020304" pitchFamily="18" charset="0"/>
                      </a:endParaRPr>
                    </a:p>
                  </a:txBody>
                  <a:tcPr marL="90963" marR="90963" marT="0" marB="0"/>
                </a:tc>
                <a:tc>
                  <a:txBody>
                    <a:bodyPr/>
                    <a:lstStyle/>
                    <a:p>
                      <a:pPr algn="ctr">
                        <a:lnSpc>
                          <a:spcPct val="107000"/>
                        </a:lnSpc>
                        <a:spcAft>
                          <a:spcPts val="800"/>
                        </a:spcAft>
                      </a:pPr>
                      <a:r>
                        <a:rPr lang="en-GB" sz="2100">
                          <a:effectLst/>
                        </a:rPr>
                        <a:t>OUTCOMES</a:t>
                      </a:r>
                      <a:endParaRPr lang="en-GB" sz="1500">
                        <a:effectLst/>
                        <a:latin typeface="Calibri" panose="020F0502020204030204" pitchFamily="34" charset="0"/>
                        <a:ea typeface="Calibri" panose="020F0502020204030204" pitchFamily="34" charset="0"/>
                        <a:cs typeface="Times New Roman" panose="02020603050405020304" pitchFamily="18" charset="0"/>
                      </a:endParaRPr>
                    </a:p>
                  </a:txBody>
                  <a:tcPr marL="90963" marR="90963" marT="0" marB="0"/>
                </a:tc>
                <a:tc>
                  <a:txBody>
                    <a:bodyPr/>
                    <a:lstStyle/>
                    <a:p>
                      <a:pPr>
                        <a:lnSpc>
                          <a:spcPct val="107000"/>
                        </a:lnSpc>
                        <a:spcAft>
                          <a:spcPts val="800"/>
                        </a:spcAft>
                      </a:pPr>
                      <a:r>
                        <a:rPr lang="en-GB" sz="2100">
                          <a:effectLst/>
                        </a:rPr>
                        <a:t>DESIRED STATE</a:t>
                      </a:r>
                      <a:endParaRPr lang="en-GB" sz="1500">
                        <a:effectLst/>
                        <a:latin typeface="Calibri" panose="020F0502020204030204" pitchFamily="34" charset="0"/>
                        <a:ea typeface="Calibri" panose="020F0502020204030204" pitchFamily="34" charset="0"/>
                        <a:cs typeface="Times New Roman" panose="02020603050405020304" pitchFamily="18" charset="0"/>
                      </a:endParaRPr>
                    </a:p>
                  </a:txBody>
                  <a:tcPr marL="90963" marR="90963" marT="0" marB="0"/>
                </a:tc>
                <a:extLst>
                  <a:ext uri="{0D108BD9-81ED-4DB2-BD59-A6C34878D82A}">
                    <a16:rowId xmlns:a16="http://schemas.microsoft.com/office/drawing/2014/main" val="2169961363"/>
                  </a:ext>
                </a:extLst>
              </a:tr>
              <a:tr h="5008961">
                <a:tc>
                  <a:txBody>
                    <a:bodyPr/>
                    <a:lstStyle/>
                    <a:p>
                      <a:pPr>
                        <a:lnSpc>
                          <a:spcPct val="107000"/>
                        </a:lnSpc>
                        <a:spcAft>
                          <a:spcPts val="800"/>
                        </a:spcAft>
                      </a:pPr>
                      <a:r>
                        <a:rPr lang="en-GB" sz="1500">
                          <a:effectLst/>
                        </a:rPr>
                        <a:t>Many families in areas of high social deprivation lack affordable access to fresh fruit and vegetables, leading to poor diet, poor health and a lack of awareness of the benefit of fruit and veg.</a:t>
                      </a:r>
                    </a:p>
                    <a:p>
                      <a:pPr>
                        <a:lnSpc>
                          <a:spcPct val="107000"/>
                        </a:lnSpc>
                        <a:spcAft>
                          <a:spcPts val="800"/>
                        </a:spcAft>
                      </a:pPr>
                      <a:endParaRPr lang="en-GB" sz="1500">
                        <a:effectLst/>
                        <a:latin typeface="Calibri" panose="020F0502020204030204" pitchFamily="34" charset="0"/>
                        <a:ea typeface="Calibri" panose="020F0502020204030204" pitchFamily="34" charset="0"/>
                        <a:cs typeface="Times New Roman" panose="02020603050405020304" pitchFamily="18" charset="0"/>
                      </a:endParaRPr>
                    </a:p>
                  </a:txBody>
                  <a:tcPr marL="90963" marR="90963" marT="0" marB="0"/>
                </a:tc>
                <a:tc>
                  <a:txBody>
                    <a:bodyPr/>
                    <a:lstStyle/>
                    <a:p>
                      <a:pPr marL="285750" lvl="0" indent="-285750">
                        <a:lnSpc>
                          <a:spcPct val="107000"/>
                        </a:lnSpc>
                        <a:buFont typeface="Arial" panose="020B0604020202020204" pitchFamily="34" charset="0"/>
                        <a:buChar char="•"/>
                      </a:pPr>
                      <a:r>
                        <a:rPr lang="en-GB" sz="1600">
                          <a:effectLst/>
                        </a:rPr>
                        <a:t>Purchase of fruit &amp; veg through wholesale partners</a:t>
                      </a:r>
                      <a:endParaRPr lang="en-GB" sz="1500">
                        <a:effectLst/>
                      </a:endParaRPr>
                    </a:p>
                    <a:p>
                      <a:pPr marL="285750" lvl="0" indent="-285750">
                        <a:lnSpc>
                          <a:spcPct val="107000"/>
                        </a:lnSpc>
                        <a:buFont typeface="Arial" panose="020B0604020202020204" pitchFamily="34" charset="0"/>
                        <a:buChar char="•"/>
                      </a:pPr>
                      <a:r>
                        <a:rPr lang="en-GB" sz="1600">
                          <a:effectLst/>
                        </a:rPr>
                        <a:t>Picking up, sorting and delivering fruit &amp; veg to schools &amp; children centres</a:t>
                      </a:r>
                      <a:endParaRPr lang="en-GB" sz="1500">
                        <a:effectLst/>
                      </a:endParaRPr>
                    </a:p>
                    <a:p>
                      <a:pPr marL="285750" lvl="0" indent="-285750">
                        <a:lnSpc>
                          <a:spcPct val="107000"/>
                        </a:lnSpc>
                        <a:buFont typeface="Arial" panose="020B0604020202020204" pitchFamily="34" charset="0"/>
                        <a:buChar char="•"/>
                      </a:pPr>
                      <a:r>
                        <a:rPr lang="en-GB" sz="1600">
                          <a:effectLst/>
                        </a:rPr>
                        <a:t>Tracking orders and monitoring and evaluating project</a:t>
                      </a:r>
                      <a:endParaRPr lang="en-GB" sz="1500">
                        <a:effectLst/>
                      </a:endParaRPr>
                    </a:p>
                    <a:p>
                      <a:pPr marL="285750" lvl="0" indent="-285750">
                        <a:lnSpc>
                          <a:spcPct val="107000"/>
                        </a:lnSpc>
                        <a:buFont typeface="Arial" panose="020B0604020202020204" pitchFamily="34" charset="0"/>
                        <a:buChar char="•"/>
                      </a:pPr>
                      <a:r>
                        <a:rPr lang="en-GB" sz="1600">
                          <a:effectLst/>
                        </a:rPr>
                        <a:t>Accept healthy start voucher at stalls</a:t>
                      </a:r>
                    </a:p>
                    <a:p>
                      <a:pPr marL="285750" lvl="0" indent="-285750">
                        <a:lnSpc>
                          <a:spcPct val="107000"/>
                        </a:lnSpc>
                        <a:buFont typeface="Arial" panose="020B0604020202020204" pitchFamily="34" charset="0"/>
                        <a:buChar char="•"/>
                      </a:pPr>
                      <a:r>
                        <a:rPr lang="en-GB" sz="1600">
                          <a:effectLst/>
                        </a:rPr>
                        <a:t>Volunteer training</a:t>
                      </a:r>
                    </a:p>
                    <a:p>
                      <a:pPr marL="285750" lvl="0" indent="-285750">
                        <a:lnSpc>
                          <a:spcPct val="107000"/>
                        </a:lnSpc>
                        <a:buFont typeface="Arial" panose="020B0604020202020204" pitchFamily="34" charset="0"/>
                        <a:buChar char="•"/>
                      </a:pPr>
                      <a:r>
                        <a:rPr lang="en-GB" sz="1600">
                          <a:effectLst/>
                        </a:rPr>
                        <a:t>Employ 1 person</a:t>
                      </a:r>
                      <a:endParaRPr lang="en-GB" sz="1500">
                        <a:effectLst/>
                      </a:endParaRPr>
                    </a:p>
                    <a:p>
                      <a:pPr marL="342900" lvl="0" indent="-342900">
                        <a:lnSpc>
                          <a:spcPct val="107000"/>
                        </a:lnSpc>
                        <a:buFont typeface="Symbol" panose="05050102010706020507" pitchFamily="18" charset="2"/>
                        <a:buChar char=""/>
                      </a:pPr>
                      <a:endParaRPr lang="en-GB" sz="1600">
                        <a:effectLst/>
                      </a:endParaRPr>
                    </a:p>
                    <a:p>
                      <a:pPr marL="228600">
                        <a:lnSpc>
                          <a:spcPct val="107000"/>
                        </a:lnSpc>
                        <a:spcAft>
                          <a:spcPts val="800"/>
                        </a:spcAft>
                      </a:pPr>
                      <a:endParaRPr lang="en-GB" sz="1500">
                        <a:effectLst/>
                        <a:latin typeface="Calibri" panose="020F0502020204030204" pitchFamily="34" charset="0"/>
                        <a:ea typeface="Calibri" panose="020F0502020204030204" pitchFamily="34" charset="0"/>
                        <a:cs typeface="Times New Roman" panose="02020603050405020304" pitchFamily="18" charset="0"/>
                      </a:endParaRPr>
                    </a:p>
                  </a:txBody>
                  <a:tcPr marL="90963" marR="90963" marT="0" marB="0"/>
                </a:tc>
                <a:tc>
                  <a:txBody>
                    <a:bodyPr/>
                    <a:lstStyle/>
                    <a:p>
                      <a:pPr marL="342900" lvl="0" indent="-342900">
                        <a:lnSpc>
                          <a:spcPct val="107000"/>
                        </a:lnSpc>
                        <a:buFont typeface="Symbol" panose="05050102010706020507" pitchFamily="18" charset="2"/>
                        <a:buChar char=""/>
                      </a:pPr>
                      <a:r>
                        <a:rPr lang="en-GB" sz="1600">
                          <a:effectLst/>
                        </a:rPr>
                        <a:t>15 stalls in Greenwich</a:t>
                      </a:r>
                      <a:endParaRPr lang="en-GB" sz="1500">
                        <a:effectLst/>
                      </a:endParaRPr>
                    </a:p>
                    <a:p>
                      <a:pPr marL="342900" lvl="0" indent="-342900">
                        <a:lnSpc>
                          <a:spcPct val="107000"/>
                        </a:lnSpc>
                        <a:buFont typeface="Symbol" panose="05050102010706020507" pitchFamily="18" charset="2"/>
                        <a:buChar char=""/>
                      </a:pPr>
                      <a:r>
                        <a:rPr lang="en-GB" sz="1600">
                          <a:effectLst/>
                        </a:rPr>
                        <a:t>10 volunteers trained</a:t>
                      </a:r>
                      <a:endParaRPr lang="en-GB" sz="1500">
                        <a:effectLst/>
                      </a:endParaRPr>
                    </a:p>
                    <a:p>
                      <a:pPr marL="342900" lvl="0" indent="-342900">
                        <a:lnSpc>
                          <a:spcPct val="107000"/>
                        </a:lnSpc>
                        <a:buFont typeface="Symbol" panose="05050102010706020507" pitchFamily="18" charset="2"/>
                        <a:buChar char=""/>
                      </a:pPr>
                      <a:r>
                        <a:rPr lang="en-GB" sz="1600">
                          <a:effectLst/>
                        </a:rPr>
                        <a:t>Collate 10 case studies from each site</a:t>
                      </a:r>
                      <a:endParaRPr lang="en-GB" sz="1500">
                        <a:effectLst/>
                      </a:endParaRPr>
                    </a:p>
                    <a:p>
                      <a:pPr marL="342900" lvl="0" indent="-342900">
                        <a:lnSpc>
                          <a:spcPct val="107000"/>
                        </a:lnSpc>
                        <a:buFont typeface="Symbol" panose="05050102010706020507" pitchFamily="18" charset="2"/>
                        <a:buChar char=""/>
                      </a:pPr>
                      <a:r>
                        <a:rPr lang="en-GB" sz="1600">
                          <a:effectLst/>
                        </a:rPr>
                        <a:t>Reach 2,000 families in first year</a:t>
                      </a:r>
                      <a:endParaRPr lang="en-GB" sz="1500">
                        <a:effectLst/>
                      </a:endParaRPr>
                    </a:p>
                    <a:p>
                      <a:pPr marL="342900" lvl="0" indent="-342900">
                        <a:lnSpc>
                          <a:spcPct val="107000"/>
                        </a:lnSpc>
                        <a:buFont typeface="Symbol" panose="05050102010706020507" pitchFamily="18" charset="2"/>
                        <a:buChar char=""/>
                      </a:pPr>
                      <a:r>
                        <a:rPr lang="en-GB" sz="1600">
                          <a:effectLst/>
                        </a:rPr>
                        <a:t>No. of Healthy start beneficiaries using voucher at stalls </a:t>
                      </a:r>
                    </a:p>
                    <a:p>
                      <a:pPr marL="342900" lvl="0" indent="-342900">
                        <a:lnSpc>
                          <a:spcPct val="107000"/>
                        </a:lnSpc>
                        <a:buFont typeface="Symbol" panose="05050102010706020507" pitchFamily="18" charset="2"/>
                        <a:buChar char=""/>
                      </a:pPr>
                      <a:r>
                        <a:rPr lang="en-GB" sz="1600">
                          <a:effectLst/>
                        </a:rPr>
                        <a:t>No of recipes shared with families</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600">
                          <a:effectLst/>
                        </a:rPr>
                        <a:t>Testimonies</a:t>
                      </a:r>
                    </a:p>
                    <a:p>
                      <a:pPr marL="342900" lvl="0" indent="-342900">
                        <a:lnSpc>
                          <a:spcPct val="107000"/>
                        </a:lnSpc>
                        <a:buFont typeface="Symbol" panose="05050102010706020507" pitchFamily="18" charset="2"/>
                        <a:buChar char=""/>
                      </a:pPr>
                      <a:endParaRPr lang="en-GB" sz="1500">
                        <a:effectLst/>
                      </a:endParaRPr>
                    </a:p>
                    <a:p>
                      <a:pPr marL="457200">
                        <a:lnSpc>
                          <a:spcPct val="107000"/>
                        </a:lnSpc>
                      </a:pPr>
                      <a:endParaRPr lang="en-GB" sz="1500">
                        <a:effectLst/>
                        <a:latin typeface="Calibri" panose="020F0502020204030204" pitchFamily="34" charset="0"/>
                        <a:ea typeface="Calibri" panose="020F0502020204030204" pitchFamily="34" charset="0"/>
                        <a:cs typeface="Times New Roman" panose="02020603050405020304" pitchFamily="18" charset="0"/>
                      </a:endParaRPr>
                    </a:p>
                  </a:txBody>
                  <a:tcPr marL="90963" marR="90963" marT="0" marB="0"/>
                </a:tc>
                <a:tc>
                  <a:txBody>
                    <a:bodyPr/>
                    <a:lstStyle/>
                    <a:p>
                      <a:pPr marL="342900" lvl="0" indent="-342900">
                        <a:lnSpc>
                          <a:spcPct val="107000"/>
                        </a:lnSpc>
                        <a:buFont typeface="Symbol" panose="05050102010706020507" pitchFamily="18" charset="2"/>
                        <a:buChar char=""/>
                      </a:pPr>
                      <a:r>
                        <a:rPr lang="en-GB" sz="1600">
                          <a:effectLst/>
                        </a:rPr>
                        <a:t>Improved health</a:t>
                      </a:r>
                      <a:endParaRPr lang="en-GB" sz="1500">
                        <a:effectLst/>
                      </a:endParaRPr>
                    </a:p>
                    <a:p>
                      <a:pPr marL="342900" lvl="0" indent="-342900">
                        <a:lnSpc>
                          <a:spcPct val="107000"/>
                        </a:lnSpc>
                        <a:buFont typeface="Symbol" panose="05050102010706020507" pitchFamily="18" charset="2"/>
                        <a:buChar char=""/>
                      </a:pPr>
                      <a:r>
                        <a:rPr lang="en-GB" sz="1600">
                          <a:effectLst/>
                        </a:rPr>
                        <a:t>Increased variety of fruit and veg eaten</a:t>
                      </a:r>
                      <a:endParaRPr lang="en-GB" sz="1500">
                        <a:effectLst/>
                      </a:endParaRPr>
                    </a:p>
                    <a:p>
                      <a:pPr marL="342900" lvl="0" indent="-342900">
                        <a:lnSpc>
                          <a:spcPct val="107000"/>
                        </a:lnSpc>
                        <a:buFont typeface="Symbol" panose="05050102010706020507" pitchFamily="18" charset="2"/>
                        <a:buChar char=""/>
                      </a:pPr>
                      <a:r>
                        <a:rPr lang="en-GB" sz="1600">
                          <a:effectLst/>
                        </a:rPr>
                        <a:t>Increased use of Healthy start vouchers to purchase F &amp; V</a:t>
                      </a:r>
                      <a:endParaRPr lang="en-GB" sz="1500">
                        <a:effectLst/>
                      </a:endParaRPr>
                    </a:p>
                    <a:p>
                      <a:pPr marL="342900" lvl="0" indent="-342900">
                        <a:lnSpc>
                          <a:spcPct val="107000"/>
                        </a:lnSpc>
                        <a:buFont typeface="Symbol" panose="05050102010706020507" pitchFamily="18" charset="2"/>
                        <a:buChar char=""/>
                      </a:pPr>
                      <a:r>
                        <a:rPr lang="en-GB" sz="1600">
                          <a:effectLst/>
                        </a:rPr>
                        <a:t>Increased knowledge of how to use fruit and veg i.e. via recipes</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90963" marR="90963" marT="0" marB="0"/>
                </a:tc>
                <a:tc>
                  <a:txBody>
                    <a:bodyPr/>
                    <a:lstStyle/>
                    <a:p>
                      <a:pPr>
                        <a:lnSpc>
                          <a:spcPct val="107000"/>
                        </a:lnSpc>
                        <a:spcAft>
                          <a:spcPts val="800"/>
                        </a:spcAft>
                      </a:pPr>
                      <a:r>
                        <a:rPr lang="en-GB" sz="1600">
                          <a:effectLst/>
                        </a:rPr>
                        <a:t>More families from the areas of highest social deprivation to have access to a wider variety of fresh affordable F &amp; V and to have more opportunities for families to feed their children healthy food and to be healthier</a:t>
                      </a:r>
                      <a:endParaRPr lang="en-GB" sz="1500">
                        <a:effectLst/>
                      </a:endParaRPr>
                    </a:p>
                    <a:p>
                      <a:pPr>
                        <a:lnSpc>
                          <a:spcPct val="107000"/>
                        </a:lnSpc>
                        <a:spcAft>
                          <a:spcPts val="800"/>
                        </a:spcAft>
                      </a:pPr>
                      <a:endParaRPr lang="en-GB" sz="1500">
                        <a:effectLst/>
                      </a:endParaRPr>
                    </a:p>
                    <a:p>
                      <a:pPr>
                        <a:lnSpc>
                          <a:spcPct val="107000"/>
                        </a:lnSpc>
                        <a:spcAft>
                          <a:spcPts val="800"/>
                        </a:spcAft>
                      </a:pPr>
                      <a:endParaRPr lang="en-GB" sz="1500">
                        <a:effectLst/>
                      </a:endParaRPr>
                    </a:p>
                    <a:p>
                      <a:pPr>
                        <a:lnSpc>
                          <a:spcPct val="107000"/>
                        </a:lnSpc>
                        <a:spcAft>
                          <a:spcPts val="800"/>
                        </a:spcAft>
                      </a:pPr>
                      <a:endParaRPr lang="en-GB" sz="1500">
                        <a:effectLst/>
                      </a:endParaRPr>
                    </a:p>
                    <a:p>
                      <a:pPr>
                        <a:lnSpc>
                          <a:spcPct val="107000"/>
                        </a:lnSpc>
                        <a:spcAft>
                          <a:spcPts val="800"/>
                        </a:spcAft>
                      </a:pPr>
                      <a:endParaRPr lang="en-GB" sz="1500">
                        <a:effectLst/>
                        <a:latin typeface="Calibri" panose="020F0502020204030204" pitchFamily="34" charset="0"/>
                        <a:ea typeface="Calibri" panose="020F0502020204030204" pitchFamily="34" charset="0"/>
                        <a:cs typeface="Times New Roman" panose="02020603050405020304" pitchFamily="18" charset="0"/>
                      </a:endParaRPr>
                    </a:p>
                  </a:txBody>
                  <a:tcPr marL="90963" marR="90963" marT="0" marB="0"/>
                </a:tc>
                <a:extLst>
                  <a:ext uri="{0D108BD9-81ED-4DB2-BD59-A6C34878D82A}">
                    <a16:rowId xmlns:a16="http://schemas.microsoft.com/office/drawing/2014/main" val="997388000"/>
                  </a:ext>
                </a:extLst>
              </a:tr>
            </a:tbl>
          </a:graphicData>
        </a:graphic>
      </p:graphicFrame>
    </p:spTree>
    <p:extLst>
      <p:ext uri="{BB962C8B-B14F-4D97-AF65-F5344CB8AC3E}">
        <p14:creationId xmlns:p14="http://schemas.microsoft.com/office/powerpoint/2010/main" val="3497937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1FFF81F-09A4-7BF4-074A-47897074FE2C}"/>
              </a:ext>
            </a:extLst>
          </p:cNvPr>
          <p:cNvPicPr>
            <a:picLocks noChangeAspect="1"/>
          </p:cNvPicPr>
          <p:nvPr/>
        </p:nvPicPr>
        <p:blipFill rotWithShape="1">
          <a:blip r:embed="rId2"/>
          <a:srcRect l="13469" t="12255" r="14898"/>
          <a:stretch/>
        </p:blipFill>
        <p:spPr>
          <a:xfrm>
            <a:off x="348392" y="373626"/>
            <a:ext cx="11150220" cy="6466323"/>
          </a:xfrm>
          <a:prstGeom prst="rect">
            <a:avLst/>
          </a:prstGeom>
        </p:spPr>
      </p:pic>
    </p:spTree>
    <p:extLst>
      <p:ext uri="{BB962C8B-B14F-4D97-AF65-F5344CB8AC3E}">
        <p14:creationId xmlns:p14="http://schemas.microsoft.com/office/powerpoint/2010/main" val="29060134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665DBBEF-238B-476B-96AB-8AAC3224EC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4409267"/>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6AF6E06E-2D88-A440-B131-32140FA041B5}"/>
              </a:ext>
            </a:extLst>
          </p:cNvPr>
          <p:cNvSpPr>
            <a:spLocks noGrp="1"/>
          </p:cNvSpPr>
          <p:nvPr>
            <p:ph type="title"/>
          </p:nvPr>
        </p:nvSpPr>
        <p:spPr>
          <a:xfrm>
            <a:off x="838200" y="365126"/>
            <a:ext cx="9460043" cy="709256"/>
          </a:xfrm>
        </p:spPr>
        <p:txBody>
          <a:bodyPr/>
          <a:lstStyle/>
          <a:p>
            <a:r>
              <a:rPr lang="en-GB" dirty="0"/>
              <a:t>Example – Sustain, Bridging the Gap</a:t>
            </a:r>
          </a:p>
        </p:txBody>
      </p:sp>
      <p:pic>
        <p:nvPicPr>
          <p:cNvPr id="8" name="Picture 7">
            <a:extLst>
              <a:ext uri="{FF2B5EF4-FFF2-40B4-BE49-F238E27FC236}">
                <a16:creationId xmlns:a16="http://schemas.microsoft.com/office/drawing/2014/main" id="{B69FE1C3-27C2-3E78-E8A6-A3FE8DC38D74}"/>
              </a:ext>
            </a:extLst>
          </p:cNvPr>
          <p:cNvPicPr>
            <a:picLocks noChangeAspect="1"/>
          </p:cNvPicPr>
          <p:nvPr/>
        </p:nvPicPr>
        <p:blipFill>
          <a:blip r:embed="rId2"/>
          <a:stretch>
            <a:fillRect/>
          </a:stretch>
        </p:blipFill>
        <p:spPr>
          <a:xfrm>
            <a:off x="643278" y="1074382"/>
            <a:ext cx="7799871" cy="5418494"/>
          </a:xfrm>
          <a:prstGeom prst="rect">
            <a:avLst/>
          </a:prstGeom>
        </p:spPr>
      </p:pic>
    </p:spTree>
    <p:extLst>
      <p:ext uri="{BB962C8B-B14F-4D97-AF65-F5344CB8AC3E}">
        <p14:creationId xmlns:p14="http://schemas.microsoft.com/office/powerpoint/2010/main" val="2729992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DA2E7C1E-2B5A-4BBA-AE51-1CD8C19309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
            <a:extLst>
              <a:ext uri="{FF2B5EF4-FFF2-40B4-BE49-F238E27FC236}">
                <a16:creationId xmlns:a16="http://schemas.microsoft.com/office/drawing/2014/main" id="{43DF76B1-5174-4FAF-9D19-FFEE984268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38200" y="720953"/>
            <a:ext cx="10515600" cy="5416094"/>
          </a:xfrm>
          <a:custGeom>
            <a:avLst/>
            <a:gdLst>
              <a:gd name="connsiteX0" fmla="*/ 0 w 10515600"/>
              <a:gd name="connsiteY0" fmla="*/ 0 h 5416094"/>
              <a:gd name="connsiteX1" fmla="*/ 552069 w 10515600"/>
              <a:gd name="connsiteY1" fmla="*/ 0 h 5416094"/>
              <a:gd name="connsiteX2" fmla="*/ 893826 w 10515600"/>
              <a:gd name="connsiteY2" fmla="*/ 0 h 5416094"/>
              <a:gd name="connsiteX3" fmla="*/ 1761363 w 10515600"/>
              <a:gd name="connsiteY3" fmla="*/ 0 h 5416094"/>
              <a:gd name="connsiteX4" fmla="*/ 2313432 w 10515600"/>
              <a:gd name="connsiteY4" fmla="*/ 0 h 5416094"/>
              <a:gd name="connsiteX5" fmla="*/ 2865501 w 10515600"/>
              <a:gd name="connsiteY5" fmla="*/ 0 h 5416094"/>
              <a:gd name="connsiteX6" fmla="*/ 3733038 w 10515600"/>
              <a:gd name="connsiteY6" fmla="*/ 0 h 5416094"/>
              <a:gd name="connsiteX7" fmla="*/ 4179951 w 10515600"/>
              <a:gd name="connsiteY7" fmla="*/ 0 h 5416094"/>
              <a:gd name="connsiteX8" fmla="*/ 5047488 w 10515600"/>
              <a:gd name="connsiteY8" fmla="*/ 0 h 5416094"/>
              <a:gd name="connsiteX9" fmla="*/ 5915025 w 10515600"/>
              <a:gd name="connsiteY9" fmla="*/ 0 h 5416094"/>
              <a:gd name="connsiteX10" fmla="*/ 6572250 w 10515600"/>
              <a:gd name="connsiteY10" fmla="*/ 0 h 5416094"/>
              <a:gd name="connsiteX11" fmla="*/ 7439787 w 10515600"/>
              <a:gd name="connsiteY11" fmla="*/ 0 h 5416094"/>
              <a:gd name="connsiteX12" fmla="*/ 7991856 w 10515600"/>
              <a:gd name="connsiteY12" fmla="*/ 0 h 5416094"/>
              <a:gd name="connsiteX13" fmla="*/ 8543925 w 10515600"/>
              <a:gd name="connsiteY13" fmla="*/ 0 h 5416094"/>
              <a:gd name="connsiteX14" fmla="*/ 9306306 w 10515600"/>
              <a:gd name="connsiteY14" fmla="*/ 0 h 5416094"/>
              <a:gd name="connsiteX15" fmla="*/ 9858375 w 10515600"/>
              <a:gd name="connsiteY15" fmla="*/ 0 h 5416094"/>
              <a:gd name="connsiteX16" fmla="*/ 10515600 w 10515600"/>
              <a:gd name="connsiteY16" fmla="*/ 0 h 5416094"/>
              <a:gd name="connsiteX17" fmla="*/ 10515600 w 10515600"/>
              <a:gd name="connsiteY17" fmla="*/ 785334 h 5416094"/>
              <a:gd name="connsiteX18" fmla="*/ 10515600 w 10515600"/>
              <a:gd name="connsiteY18" fmla="*/ 1516506 h 5416094"/>
              <a:gd name="connsiteX19" fmla="*/ 10515600 w 10515600"/>
              <a:gd name="connsiteY19" fmla="*/ 2247679 h 5416094"/>
              <a:gd name="connsiteX20" fmla="*/ 10515600 w 10515600"/>
              <a:gd name="connsiteY20" fmla="*/ 2762208 h 5416094"/>
              <a:gd name="connsiteX21" fmla="*/ 10515600 w 10515600"/>
              <a:gd name="connsiteY21" fmla="*/ 3330898 h 5416094"/>
              <a:gd name="connsiteX22" fmla="*/ 10515600 w 10515600"/>
              <a:gd name="connsiteY22" fmla="*/ 4062071 h 5416094"/>
              <a:gd name="connsiteX23" fmla="*/ 10515600 w 10515600"/>
              <a:gd name="connsiteY23" fmla="*/ 4684921 h 5416094"/>
              <a:gd name="connsiteX24" fmla="*/ 10515600 w 10515600"/>
              <a:gd name="connsiteY24" fmla="*/ 5416094 h 5416094"/>
              <a:gd name="connsiteX25" fmla="*/ 9753219 w 10515600"/>
              <a:gd name="connsiteY25" fmla="*/ 5416094 h 5416094"/>
              <a:gd name="connsiteX26" fmla="*/ 9411462 w 10515600"/>
              <a:gd name="connsiteY26" fmla="*/ 5416094 h 5416094"/>
              <a:gd name="connsiteX27" fmla="*/ 8754237 w 10515600"/>
              <a:gd name="connsiteY27" fmla="*/ 5416094 h 5416094"/>
              <a:gd name="connsiteX28" fmla="*/ 8307324 w 10515600"/>
              <a:gd name="connsiteY28" fmla="*/ 5416094 h 5416094"/>
              <a:gd name="connsiteX29" fmla="*/ 7544943 w 10515600"/>
              <a:gd name="connsiteY29" fmla="*/ 5416094 h 5416094"/>
              <a:gd name="connsiteX30" fmla="*/ 7098030 w 10515600"/>
              <a:gd name="connsiteY30" fmla="*/ 5416094 h 5416094"/>
              <a:gd name="connsiteX31" fmla="*/ 6335649 w 10515600"/>
              <a:gd name="connsiteY31" fmla="*/ 5416094 h 5416094"/>
              <a:gd name="connsiteX32" fmla="*/ 5993892 w 10515600"/>
              <a:gd name="connsiteY32" fmla="*/ 5416094 h 5416094"/>
              <a:gd name="connsiteX33" fmla="*/ 5231511 w 10515600"/>
              <a:gd name="connsiteY33" fmla="*/ 5416094 h 5416094"/>
              <a:gd name="connsiteX34" fmla="*/ 4784598 w 10515600"/>
              <a:gd name="connsiteY34" fmla="*/ 5416094 h 5416094"/>
              <a:gd name="connsiteX35" fmla="*/ 4442841 w 10515600"/>
              <a:gd name="connsiteY35" fmla="*/ 5416094 h 5416094"/>
              <a:gd name="connsiteX36" fmla="*/ 3995928 w 10515600"/>
              <a:gd name="connsiteY36" fmla="*/ 5416094 h 5416094"/>
              <a:gd name="connsiteX37" fmla="*/ 3233547 w 10515600"/>
              <a:gd name="connsiteY37" fmla="*/ 5416094 h 5416094"/>
              <a:gd name="connsiteX38" fmla="*/ 2786634 w 10515600"/>
              <a:gd name="connsiteY38" fmla="*/ 5416094 h 5416094"/>
              <a:gd name="connsiteX39" fmla="*/ 2444877 w 10515600"/>
              <a:gd name="connsiteY39" fmla="*/ 5416094 h 5416094"/>
              <a:gd name="connsiteX40" fmla="*/ 1997964 w 10515600"/>
              <a:gd name="connsiteY40" fmla="*/ 5416094 h 5416094"/>
              <a:gd name="connsiteX41" fmla="*/ 1445895 w 10515600"/>
              <a:gd name="connsiteY41" fmla="*/ 5416094 h 5416094"/>
              <a:gd name="connsiteX42" fmla="*/ 788670 w 10515600"/>
              <a:gd name="connsiteY42" fmla="*/ 5416094 h 5416094"/>
              <a:gd name="connsiteX43" fmla="*/ 0 w 10515600"/>
              <a:gd name="connsiteY43" fmla="*/ 5416094 h 5416094"/>
              <a:gd name="connsiteX44" fmla="*/ 0 w 10515600"/>
              <a:gd name="connsiteY44" fmla="*/ 4630760 h 5416094"/>
              <a:gd name="connsiteX45" fmla="*/ 0 w 10515600"/>
              <a:gd name="connsiteY45" fmla="*/ 3953749 h 5416094"/>
              <a:gd name="connsiteX46" fmla="*/ 0 w 10515600"/>
              <a:gd name="connsiteY46" fmla="*/ 3276737 h 5416094"/>
              <a:gd name="connsiteX47" fmla="*/ 0 w 10515600"/>
              <a:gd name="connsiteY47" fmla="*/ 2599725 h 5416094"/>
              <a:gd name="connsiteX48" fmla="*/ 0 w 10515600"/>
              <a:gd name="connsiteY48" fmla="*/ 1922713 h 5416094"/>
              <a:gd name="connsiteX49" fmla="*/ 0 w 10515600"/>
              <a:gd name="connsiteY49" fmla="*/ 1299863 h 5416094"/>
              <a:gd name="connsiteX50" fmla="*/ 0 w 10515600"/>
              <a:gd name="connsiteY50" fmla="*/ 0 h 5416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0515600" h="5416094"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24919" y="196329"/>
                  <a:pt x="10549062" y="488432"/>
                  <a:pt x="10515600" y="785334"/>
                </a:cubicBezTo>
                <a:cubicBezTo>
                  <a:pt x="10482138" y="1082236"/>
                  <a:pt x="10536385" y="1323726"/>
                  <a:pt x="10515600" y="1516506"/>
                </a:cubicBezTo>
                <a:cubicBezTo>
                  <a:pt x="10494815" y="1709286"/>
                  <a:pt x="10546328" y="2097632"/>
                  <a:pt x="10515600" y="2247679"/>
                </a:cubicBezTo>
                <a:cubicBezTo>
                  <a:pt x="10484872" y="2397726"/>
                  <a:pt x="10491771" y="2577292"/>
                  <a:pt x="10515600" y="2762208"/>
                </a:cubicBezTo>
                <a:cubicBezTo>
                  <a:pt x="10539429" y="2947124"/>
                  <a:pt x="10511007" y="3105736"/>
                  <a:pt x="10515600" y="3330898"/>
                </a:cubicBezTo>
                <a:cubicBezTo>
                  <a:pt x="10520194" y="3556060"/>
                  <a:pt x="10497393" y="3882611"/>
                  <a:pt x="10515600" y="4062071"/>
                </a:cubicBezTo>
                <a:cubicBezTo>
                  <a:pt x="10533807" y="4241531"/>
                  <a:pt x="10544791" y="4505155"/>
                  <a:pt x="10515600" y="4684921"/>
                </a:cubicBezTo>
                <a:cubicBezTo>
                  <a:pt x="10486410" y="4864687"/>
                  <a:pt x="10497356" y="5246484"/>
                  <a:pt x="10515600" y="5416094"/>
                </a:cubicBezTo>
                <a:cubicBezTo>
                  <a:pt x="10245623" y="5445692"/>
                  <a:pt x="10029676" y="5415505"/>
                  <a:pt x="9753219" y="5416094"/>
                </a:cubicBezTo>
                <a:cubicBezTo>
                  <a:pt x="9476762" y="5416683"/>
                  <a:pt x="9553148" y="5422760"/>
                  <a:pt x="9411462" y="5416094"/>
                </a:cubicBezTo>
                <a:cubicBezTo>
                  <a:pt x="9269776" y="5409428"/>
                  <a:pt x="8927709" y="5385012"/>
                  <a:pt x="8754237" y="5416094"/>
                </a:cubicBezTo>
                <a:cubicBezTo>
                  <a:pt x="8580766" y="5447176"/>
                  <a:pt x="8413264" y="5410024"/>
                  <a:pt x="8307324" y="5416094"/>
                </a:cubicBezTo>
                <a:cubicBezTo>
                  <a:pt x="8201384" y="5422164"/>
                  <a:pt x="7912690" y="5421686"/>
                  <a:pt x="7544943" y="5416094"/>
                </a:cubicBezTo>
                <a:cubicBezTo>
                  <a:pt x="7177196" y="5410502"/>
                  <a:pt x="7304235" y="5418502"/>
                  <a:pt x="7098030" y="5416094"/>
                </a:cubicBezTo>
                <a:cubicBezTo>
                  <a:pt x="6891825" y="5413686"/>
                  <a:pt x="6541479" y="5434609"/>
                  <a:pt x="6335649" y="5416094"/>
                </a:cubicBezTo>
                <a:cubicBezTo>
                  <a:pt x="6129819" y="5397579"/>
                  <a:pt x="6106541" y="5402791"/>
                  <a:pt x="5993892" y="5416094"/>
                </a:cubicBezTo>
                <a:cubicBezTo>
                  <a:pt x="5881243" y="5429397"/>
                  <a:pt x="5545248" y="5437743"/>
                  <a:pt x="5231511" y="5416094"/>
                </a:cubicBezTo>
                <a:cubicBezTo>
                  <a:pt x="4917774" y="5394445"/>
                  <a:pt x="4963237" y="5426599"/>
                  <a:pt x="4784598" y="5416094"/>
                </a:cubicBezTo>
                <a:cubicBezTo>
                  <a:pt x="4605959" y="5405589"/>
                  <a:pt x="4605904" y="5406658"/>
                  <a:pt x="4442841" y="5416094"/>
                </a:cubicBezTo>
                <a:cubicBezTo>
                  <a:pt x="4279778" y="5425530"/>
                  <a:pt x="4177180" y="5426138"/>
                  <a:pt x="3995928" y="5416094"/>
                </a:cubicBezTo>
                <a:cubicBezTo>
                  <a:pt x="3814676" y="5406050"/>
                  <a:pt x="3516440" y="5429234"/>
                  <a:pt x="3233547" y="5416094"/>
                </a:cubicBezTo>
                <a:cubicBezTo>
                  <a:pt x="2950654" y="5402954"/>
                  <a:pt x="2884354" y="5436103"/>
                  <a:pt x="2786634" y="5416094"/>
                </a:cubicBezTo>
                <a:cubicBezTo>
                  <a:pt x="2688914" y="5396085"/>
                  <a:pt x="2522958" y="5423232"/>
                  <a:pt x="2444877" y="5416094"/>
                </a:cubicBezTo>
                <a:cubicBezTo>
                  <a:pt x="2366796" y="5408956"/>
                  <a:pt x="2104768" y="5395479"/>
                  <a:pt x="1997964" y="5416094"/>
                </a:cubicBezTo>
                <a:cubicBezTo>
                  <a:pt x="1891160" y="5436709"/>
                  <a:pt x="1573016" y="5412376"/>
                  <a:pt x="1445895" y="5416094"/>
                </a:cubicBezTo>
                <a:cubicBezTo>
                  <a:pt x="1318774" y="5419812"/>
                  <a:pt x="986443" y="5400529"/>
                  <a:pt x="788670" y="5416094"/>
                </a:cubicBezTo>
                <a:cubicBezTo>
                  <a:pt x="590897" y="5431659"/>
                  <a:pt x="363709" y="5381266"/>
                  <a:pt x="0" y="5416094"/>
                </a:cubicBezTo>
                <a:cubicBezTo>
                  <a:pt x="-22973" y="5218643"/>
                  <a:pt x="-26699" y="5010779"/>
                  <a:pt x="0" y="4630760"/>
                </a:cubicBezTo>
                <a:cubicBezTo>
                  <a:pt x="26699" y="4250741"/>
                  <a:pt x="-15389" y="4196664"/>
                  <a:pt x="0" y="3953749"/>
                </a:cubicBezTo>
                <a:cubicBezTo>
                  <a:pt x="15389" y="3710834"/>
                  <a:pt x="468" y="3611311"/>
                  <a:pt x="0" y="3276737"/>
                </a:cubicBezTo>
                <a:cubicBezTo>
                  <a:pt x="-468" y="2942163"/>
                  <a:pt x="15360" y="2781998"/>
                  <a:pt x="0" y="2599725"/>
                </a:cubicBezTo>
                <a:cubicBezTo>
                  <a:pt x="-15360" y="2417452"/>
                  <a:pt x="14816" y="2100232"/>
                  <a:pt x="0" y="1922713"/>
                </a:cubicBezTo>
                <a:cubicBezTo>
                  <a:pt x="-14816" y="1745194"/>
                  <a:pt x="-24648" y="1604167"/>
                  <a:pt x="0" y="1299863"/>
                </a:cubicBezTo>
                <a:cubicBezTo>
                  <a:pt x="24648" y="995559"/>
                  <a:pt x="2182" y="279525"/>
                  <a:pt x="0" y="0"/>
                </a:cubicBezTo>
                <a:close/>
              </a:path>
            </a:pathLst>
          </a:custGeom>
          <a:noFill/>
          <a:ln w="4762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7FA3BC6-923A-4D93-AFAC-44D268958426}"/>
              </a:ext>
            </a:extLst>
          </p:cNvPr>
          <p:cNvSpPr>
            <a:spLocks noGrp="1"/>
          </p:cNvSpPr>
          <p:nvPr>
            <p:ph idx="1"/>
          </p:nvPr>
        </p:nvSpPr>
        <p:spPr>
          <a:xfrm>
            <a:off x="1468257" y="914400"/>
            <a:ext cx="1687766" cy="3473992"/>
          </a:xfrm>
          <a:ln w="19050">
            <a:solidFill>
              <a:schemeClr val="tx1"/>
            </a:solidFill>
          </a:ln>
        </p:spPr>
        <p:txBody>
          <a:bodyPr/>
          <a:lstStyle/>
          <a:p>
            <a:pPr marL="0" indent="0" defTabSz="722376">
              <a:spcBef>
                <a:spcPts val="790"/>
              </a:spcBef>
              <a:buNone/>
            </a:pPr>
            <a:r>
              <a:rPr lang="en-US" sz="2212" kern="1200">
                <a:solidFill>
                  <a:schemeClr val="tx1"/>
                </a:solidFill>
                <a:latin typeface="+mn-lt"/>
                <a:ea typeface="+mn-ea"/>
                <a:cs typeface="+mn-cs"/>
              </a:rPr>
              <a:t>Problems</a:t>
            </a:r>
            <a:endParaRPr lang="en-GB"/>
          </a:p>
        </p:txBody>
      </p:sp>
      <p:sp>
        <p:nvSpPr>
          <p:cNvPr id="4" name="Content Placeholder 2">
            <a:extLst>
              <a:ext uri="{FF2B5EF4-FFF2-40B4-BE49-F238E27FC236}">
                <a16:creationId xmlns:a16="http://schemas.microsoft.com/office/drawing/2014/main" id="{BFAE71D6-978C-488A-B671-62513E7AC659}"/>
              </a:ext>
            </a:extLst>
          </p:cNvPr>
          <p:cNvSpPr txBox="1">
            <a:spLocks/>
          </p:cNvSpPr>
          <p:nvPr/>
        </p:nvSpPr>
        <p:spPr>
          <a:xfrm>
            <a:off x="3353739" y="914400"/>
            <a:ext cx="1687766" cy="3473992"/>
          </a:xfrm>
          <a:prstGeom prst="rect">
            <a:avLst/>
          </a:prstGeom>
          <a:ln w="19050">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722376">
              <a:spcBef>
                <a:spcPts val="790"/>
              </a:spcBef>
              <a:buNone/>
            </a:pPr>
            <a:r>
              <a:rPr lang="en-US" sz="2212" kern="1200">
                <a:solidFill>
                  <a:schemeClr val="tx1"/>
                </a:solidFill>
                <a:latin typeface="+mn-lt"/>
                <a:ea typeface="+mn-ea"/>
                <a:cs typeface="+mn-cs"/>
              </a:rPr>
              <a:t>Activities</a:t>
            </a:r>
            <a:endParaRPr lang="en-GB"/>
          </a:p>
        </p:txBody>
      </p:sp>
      <p:sp>
        <p:nvSpPr>
          <p:cNvPr id="5" name="Content Placeholder 2">
            <a:extLst>
              <a:ext uri="{FF2B5EF4-FFF2-40B4-BE49-F238E27FC236}">
                <a16:creationId xmlns:a16="http://schemas.microsoft.com/office/drawing/2014/main" id="{D3EF3F5E-6173-4AE3-AAC0-67434DF6C139}"/>
              </a:ext>
            </a:extLst>
          </p:cNvPr>
          <p:cNvSpPr txBox="1">
            <a:spLocks/>
          </p:cNvSpPr>
          <p:nvPr/>
        </p:nvSpPr>
        <p:spPr>
          <a:xfrm>
            <a:off x="5239222" y="914400"/>
            <a:ext cx="1687766" cy="3473992"/>
          </a:xfrm>
          <a:prstGeom prst="rect">
            <a:avLst/>
          </a:prstGeom>
          <a:ln w="19050">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722376">
              <a:spcBef>
                <a:spcPts val="790"/>
              </a:spcBef>
              <a:buNone/>
            </a:pPr>
            <a:r>
              <a:rPr lang="en-US" sz="2212" kern="1200">
                <a:solidFill>
                  <a:schemeClr val="tx1"/>
                </a:solidFill>
                <a:latin typeface="+mn-lt"/>
                <a:ea typeface="+mn-ea"/>
                <a:cs typeface="+mn-cs"/>
              </a:rPr>
              <a:t>Outputs</a:t>
            </a:r>
            <a:endParaRPr lang="en-GB"/>
          </a:p>
        </p:txBody>
      </p:sp>
      <p:sp>
        <p:nvSpPr>
          <p:cNvPr id="6" name="Content Placeholder 2">
            <a:extLst>
              <a:ext uri="{FF2B5EF4-FFF2-40B4-BE49-F238E27FC236}">
                <a16:creationId xmlns:a16="http://schemas.microsoft.com/office/drawing/2014/main" id="{61435592-3E75-45C4-8722-907A79B68073}"/>
              </a:ext>
            </a:extLst>
          </p:cNvPr>
          <p:cNvSpPr txBox="1">
            <a:spLocks/>
          </p:cNvSpPr>
          <p:nvPr/>
        </p:nvSpPr>
        <p:spPr>
          <a:xfrm>
            <a:off x="7086897" y="914400"/>
            <a:ext cx="1687766" cy="3473992"/>
          </a:xfrm>
          <a:prstGeom prst="rect">
            <a:avLst/>
          </a:prstGeom>
          <a:ln w="19050">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722376">
              <a:spcBef>
                <a:spcPts val="790"/>
              </a:spcBef>
              <a:buNone/>
            </a:pPr>
            <a:r>
              <a:rPr lang="en-US" sz="2212" kern="1200">
                <a:solidFill>
                  <a:schemeClr val="tx1"/>
                </a:solidFill>
                <a:latin typeface="+mn-lt"/>
                <a:ea typeface="+mn-ea"/>
                <a:cs typeface="+mn-cs"/>
              </a:rPr>
              <a:t>Outcomes </a:t>
            </a:r>
            <a:endParaRPr lang="en-GB"/>
          </a:p>
        </p:txBody>
      </p:sp>
      <p:sp>
        <p:nvSpPr>
          <p:cNvPr id="7" name="Content Placeholder 2">
            <a:extLst>
              <a:ext uri="{FF2B5EF4-FFF2-40B4-BE49-F238E27FC236}">
                <a16:creationId xmlns:a16="http://schemas.microsoft.com/office/drawing/2014/main" id="{D6C75CFC-094B-412A-B159-419D5441DF2B}"/>
              </a:ext>
            </a:extLst>
          </p:cNvPr>
          <p:cNvSpPr txBox="1">
            <a:spLocks/>
          </p:cNvSpPr>
          <p:nvPr/>
        </p:nvSpPr>
        <p:spPr>
          <a:xfrm>
            <a:off x="8959777" y="914400"/>
            <a:ext cx="1687766" cy="3473992"/>
          </a:xfrm>
          <a:prstGeom prst="rect">
            <a:avLst/>
          </a:prstGeom>
          <a:ln w="19050">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722376">
              <a:spcBef>
                <a:spcPts val="790"/>
              </a:spcBef>
              <a:buNone/>
            </a:pPr>
            <a:r>
              <a:rPr lang="en-US" sz="2212" kern="1200">
                <a:solidFill>
                  <a:schemeClr val="tx1"/>
                </a:solidFill>
                <a:latin typeface="+mn-lt"/>
                <a:ea typeface="+mn-ea"/>
                <a:cs typeface="+mn-cs"/>
              </a:rPr>
              <a:t>Desired state</a:t>
            </a:r>
            <a:endParaRPr lang="en-GB"/>
          </a:p>
        </p:txBody>
      </p:sp>
      <p:sp>
        <p:nvSpPr>
          <p:cNvPr id="8" name="Content Placeholder 2">
            <a:extLst>
              <a:ext uri="{FF2B5EF4-FFF2-40B4-BE49-F238E27FC236}">
                <a16:creationId xmlns:a16="http://schemas.microsoft.com/office/drawing/2014/main" id="{C2FAB3D9-058F-4278-A1AC-4129BB5EE53A}"/>
              </a:ext>
            </a:extLst>
          </p:cNvPr>
          <p:cNvSpPr txBox="1">
            <a:spLocks/>
          </p:cNvSpPr>
          <p:nvPr/>
        </p:nvSpPr>
        <p:spPr>
          <a:xfrm>
            <a:off x="1468257" y="4549714"/>
            <a:ext cx="1687766" cy="1333505"/>
          </a:xfrm>
          <a:prstGeom prst="rect">
            <a:avLst/>
          </a:prstGeom>
          <a:ln w="19050">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722376">
              <a:spcBef>
                <a:spcPts val="790"/>
              </a:spcBef>
              <a:buNone/>
            </a:pPr>
            <a:r>
              <a:rPr lang="en-US" sz="2212" kern="1200">
                <a:solidFill>
                  <a:schemeClr val="tx1"/>
                </a:solidFill>
                <a:latin typeface="+mn-lt"/>
                <a:ea typeface="+mn-ea"/>
                <a:cs typeface="+mn-cs"/>
              </a:rPr>
              <a:t>Context</a:t>
            </a:r>
            <a:endParaRPr lang="en-GB"/>
          </a:p>
        </p:txBody>
      </p:sp>
      <p:sp>
        <p:nvSpPr>
          <p:cNvPr id="9" name="Content Placeholder 2">
            <a:extLst>
              <a:ext uri="{FF2B5EF4-FFF2-40B4-BE49-F238E27FC236}">
                <a16:creationId xmlns:a16="http://schemas.microsoft.com/office/drawing/2014/main" id="{2F467950-6491-420F-B494-88E99EEEEB49}"/>
              </a:ext>
            </a:extLst>
          </p:cNvPr>
          <p:cNvSpPr txBox="1">
            <a:spLocks/>
          </p:cNvSpPr>
          <p:nvPr/>
        </p:nvSpPr>
        <p:spPr>
          <a:xfrm>
            <a:off x="4288436" y="4546235"/>
            <a:ext cx="1687766" cy="1333505"/>
          </a:xfrm>
          <a:prstGeom prst="rect">
            <a:avLst/>
          </a:prstGeom>
          <a:ln w="19050">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722376">
              <a:spcBef>
                <a:spcPts val="790"/>
              </a:spcBef>
              <a:buNone/>
            </a:pPr>
            <a:r>
              <a:rPr lang="en-US" sz="2212" kern="1200">
                <a:solidFill>
                  <a:schemeClr val="tx1"/>
                </a:solidFill>
                <a:latin typeface="+mn-lt"/>
                <a:ea typeface="+mn-ea"/>
                <a:cs typeface="+mn-cs"/>
              </a:rPr>
              <a:t>Assumptions</a:t>
            </a:r>
            <a:endParaRPr lang="en-GB"/>
          </a:p>
        </p:txBody>
      </p:sp>
      <p:sp>
        <p:nvSpPr>
          <p:cNvPr id="10" name="Content Placeholder 2">
            <a:extLst>
              <a:ext uri="{FF2B5EF4-FFF2-40B4-BE49-F238E27FC236}">
                <a16:creationId xmlns:a16="http://schemas.microsoft.com/office/drawing/2014/main" id="{2A24EAC4-5F76-4BDE-951F-3561586EEF32}"/>
              </a:ext>
            </a:extLst>
          </p:cNvPr>
          <p:cNvSpPr txBox="1">
            <a:spLocks/>
          </p:cNvSpPr>
          <p:nvPr/>
        </p:nvSpPr>
        <p:spPr>
          <a:xfrm>
            <a:off x="6185654" y="4549713"/>
            <a:ext cx="1687766" cy="1333505"/>
          </a:xfrm>
          <a:prstGeom prst="rect">
            <a:avLst/>
          </a:prstGeom>
          <a:ln w="19050">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722376">
              <a:spcBef>
                <a:spcPts val="790"/>
              </a:spcBef>
              <a:buNone/>
            </a:pPr>
            <a:r>
              <a:rPr lang="en-US" sz="2212" kern="1200">
                <a:solidFill>
                  <a:schemeClr val="tx1"/>
                </a:solidFill>
                <a:latin typeface="+mn-lt"/>
                <a:ea typeface="+mn-ea"/>
                <a:cs typeface="+mn-cs"/>
              </a:rPr>
              <a:t>Assumptions</a:t>
            </a:r>
            <a:endParaRPr lang="en-GB"/>
          </a:p>
        </p:txBody>
      </p:sp>
      <p:sp>
        <p:nvSpPr>
          <p:cNvPr id="11" name="Content Placeholder 2">
            <a:extLst>
              <a:ext uri="{FF2B5EF4-FFF2-40B4-BE49-F238E27FC236}">
                <a16:creationId xmlns:a16="http://schemas.microsoft.com/office/drawing/2014/main" id="{C88B7775-9DC5-4FE9-9494-C509D2944B1E}"/>
              </a:ext>
            </a:extLst>
          </p:cNvPr>
          <p:cNvSpPr txBox="1">
            <a:spLocks/>
          </p:cNvSpPr>
          <p:nvPr/>
        </p:nvSpPr>
        <p:spPr>
          <a:xfrm>
            <a:off x="8082873" y="4549714"/>
            <a:ext cx="1687766" cy="1333505"/>
          </a:xfrm>
          <a:prstGeom prst="rect">
            <a:avLst/>
          </a:prstGeom>
          <a:ln w="19050">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722376">
              <a:spcBef>
                <a:spcPts val="790"/>
              </a:spcBef>
              <a:buNone/>
            </a:pPr>
            <a:r>
              <a:rPr lang="en-US" sz="2212" kern="1200">
                <a:solidFill>
                  <a:schemeClr val="tx1"/>
                </a:solidFill>
                <a:latin typeface="+mn-lt"/>
                <a:ea typeface="+mn-ea"/>
                <a:cs typeface="+mn-cs"/>
              </a:rPr>
              <a:t>Assumptions</a:t>
            </a:r>
            <a:endParaRPr lang="en-GB"/>
          </a:p>
        </p:txBody>
      </p:sp>
    </p:spTree>
    <p:extLst>
      <p:ext uri="{BB962C8B-B14F-4D97-AF65-F5344CB8AC3E}">
        <p14:creationId xmlns:p14="http://schemas.microsoft.com/office/powerpoint/2010/main" val="3781670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AE1F20-3B9B-44C2-88FB-FA70FCB00AA9}"/>
              </a:ext>
            </a:extLst>
          </p:cNvPr>
          <p:cNvSpPr>
            <a:spLocks noGrp="1"/>
          </p:cNvSpPr>
          <p:nvPr>
            <p:ph type="title"/>
          </p:nvPr>
        </p:nvSpPr>
        <p:spPr>
          <a:xfrm>
            <a:off x="838200" y="365125"/>
            <a:ext cx="10515600" cy="1325563"/>
          </a:xfrm>
        </p:spPr>
        <p:txBody>
          <a:bodyPr>
            <a:normAutofit/>
          </a:bodyPr>
          <a:lstStyle/>
          <a:p>
            <a:r>
              <a:rPr lang="en-US" sz="5400"/>
              <a:t>Further reading	&amp; Examples</a:t>
            </a:r>
            <a:endParaRPr lang="en-GB"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715E480-9FD6-4A64-91EA-959896E6BC89}"/>
              </a:ext>
            </a:extLst>
          </p:cNvPr>
          <p:cNvSpPr>
            <a:spLocks noGrp="1"/>
          </p:cNvSpPr>
          <p:nvPr>
            <p:ph idx="1"/>
          </p:nvPr>
        </p:nvSpPr>
        <p:spPr>
          <a:xfrm>
            <a:off x="838200" y="1929384"/>
            <a:ext cx="10515600" cy="4251960"/>
          </a:xfrm>
        </p:spPr>
        <p:txBody>
          <a:bodyPr>
            <a:normAutofit/>
          </a:bodyPr>
          <a:lstStyle/>
          <a:p>
            <a:r>
              <a:rPr lang="en-GB" sz="2200" dirty="0">
                <a:hlinkClick r:id="rId2"/>
              </a:rPr>
              <a:t>https://www.theoryofchange.org/</a:t>
            </a:r>
            <a:endParaRPr lang="en-GB" sz="2200" dirty="0"/>
          </a:p>
          <a:p>
            <a:r>
              <a:rPr lang="en-GB" sz="2200" dirty="0">
                <a:hlinkClick r:id="rId3"/>
              </a:rPr>
              <a:t>NCVO Knowhow </a:t>
            </a:r>
            <a:r>
              <a:rPr lang="en-GB" sz="2200" dirty="0"/>
              <a:t>lots of information</a:t>
            </a:r>
          </a:p>
          <a:p>
            <a:r>
              <a:rPr lang="en-GB" sz="2200" dirty="0" err="1">
                <a:hlinkClick r:id="rId4"/>
              </a:rPr>
              <a:t>Fareshare</a:t>
            </a:r>
            <a:endParaRPr lang="en-GB" sz="2200" dirty="0"/>
          </a:p>
          <a:p>
            <a:r>
              <a:rPr lang="en-GB" sz="2200" dirty="0">
                <a:hlinkClick r:id="rId4"/>
              </a:rPr>
              <a:t>Community Food and Health</a:t>
            </a:r>
            <a:endParaRPr lang="en-GB" sz="2200" dirty="0"/>
          </a:p>
          <a:p>
            <a:r>
              <a:rPr lang="en-GB" sz="2200" dirty="0">
                <a:hlinkClick r:id="rId5"/>
              </a:rPr>
              <a:t>The Kindling Trust </a:t>
            </a:r>
            <a:endParaRPr lang="en-GB" sz="2200" dirty="0"/>
          </a:p>
          <a:p>
            <a:r>
              <a:rPr lang="en-GB" sz="2200" dirty="0">
                <a:hlinkClick r:id="rId6"/>
              </a:rPr>
              <a:t>Nesta Guidance </a:t>
            </a:r>
            <a:endParaRPr lang="en-GB" sz="2200" dirty="0"/>
          </a:p>
          <a:p>
            <a:r>
              <a:rPr lang="en-GB" sz="2200" dirty="0" err="1">
                <a:hlinkClick r:id="rId4"/>
              </a:rPr>
              <a:t>Fareshare</a:t>
            </a:r>
            <a:r>
              <a:rPr lang="en-GB" sz="2200" dirty="0">
                <a:hlinkClick r:id="rId4"/>
              </a:rPr>
              <a:t> Theory of Change</a:t>
            </a:r>
            <a:endParaRPr lang="en-GB" sz="2200" dirty="0"/>
          </a:p>
        </p:txBody>
      </p:sp>
    </p:spTree>
    <p:extLst>
      <p:ext uri="{BB962C8B-B14F-4D97-AF65-F5344CB8AC3E}">
        <p14:creationId xmlns:p14="http://schemas.microsoft.com/office/powerpoint/2010/main" val="2872634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7AEB38-59A3-4830-BEC9-92978A29DE58}"/>
              </a:ext>
            </a:extLst>
          </p:cNvPr>
          <p:cNvSpPr>
            <a:spLocks noGrp="1"/>
          </p:cNvSpPr>
          <p:nvPr>
            <p:ph type="ctrTitle"/>
          </p:nvPr>
        </p:nvSpPr>
        <p:spPr>
          <a:xfrm>
            <a:off x="1524000" y="1376363"/>
            <a:ext cx="9144000" cy="2521594"/>
          </a:xfrm>
        </p:spPr>
        <p:txBody>
          <a:bodyPr>
            <a:normAutofit/>
          </a:bodyPr>
          <a:lstStyle/>
          <a:p>
            <a:r>
              <a:rPr lang="en-US" sz="7000">
                <a:cs typeface="Calibri Light"/>
              </a:rPr>
              <a:t>What is theory of change? </a:t>
            </a:r>
            <a:endParaRPr lang="en-US" sz="7000"/>
          </a:p>
        </p:txBody>
      </p:sp>
      <p:cxnSp>
        <p:nvCxnSpPr>
          <p:cNvPr id="13" name="Straight Connector 12">
            <a:extLst>
              <a:ext uri="{FF2B5EF4-FFF2-40B4-BE49-F238E27FC236}">
                <a16:creationId xmlns:a16="http://schemas.microsoft.com/office/drawing/2014/main" id="{AFA75EE9-0DE4-4982-A870-290AD61EAA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352800" y="4479276"/>
            <a:ext cx="54864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699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7195B99-EC86-4549-B3C8-C0C0C2270AF3}"/>
              </a:ext>
            </a:extLst>
          </p:cNvPr>
          <p:cNvSpPr>
            <a:spLocks noGrp="1"/>
          </p:cNvSpPr>
          <p:nvPr>
            <p:ph type="title"/>
          </p:nvPr>
        </p:nvSpPr>
        <p:spPr>
          <a:xfrm>
            <a:off x="841248" y="548640"/>
            <a:ext cx="3600860" cy="5431536"/>
          </a:xfrm>
        </p:spPr>
        <p:txBody>
          <a:bodyPr>
            <a:normAutofit/>
          </a:bodyPr>
          <a:lstStyle/>
          <a:p>
            <a:r>
              <a:rPr lang="en-US" sz="5400"/>
              <a:t>Videos</a:t>
            </a:r>
            <a:endParaRPr lang="en-GB" sz="5400"/>
          </a:p>
        </p:txBody>
      </p:sp>
      <p:sp>
        <p:nvSpPr>
          <p:cNvPr id="19"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13D7BFE-D3C2-4EDA-878F-42C58E6C0E49}"/>
              </a:ext>
            </a:extLst>
          </p:cNvPr>
          <p:cNvSpPr>
            <a:spLocks noGrp="1"/>
          </p:cNvSpPr>
          <p:nvPr>
            <p:ph idx="1"/>
          </p:nvPr>
        </p:nvSpPr>
        <p:spPr>
          <a:xfrm>
            <a:off x="5126418" y="552091"/>
            <a:ext cx="6224335" cy="5431536"/>
          </a:xfrm>
        </p:spPr>
        <p:txBody>
          <a:bodyPr anchor="ctr">
            <a:normAutofit/>
          </a:bodyPr>
          <a:lstStyle/>
          <a:p>
            <a:r>
              <a:rPr lang="en-GB" sz="2200">
                <a:hlinkClick r:id="rId2"/>
              </a:rPr>
              <a:t>https://www.youtube.com/watch?v=cg4J1g0IVHg</a:t>
            </a:r>
            <a:r>
              <a:rPr lang="en-GB" sz="2200"/>
              <a:t> </a:t>
            </a:r>
          </a:p>
          <a:p>
            <a:r>
              <a:rPr lang="en-GB" sz="2200">
                <a:hlinkClick r:id="rId3"/>
              </a:rPr>
              <a:t>https://www.youtube.com/watch?v=BJDN0cpxJv4</a:t>
            </a:r>
            <a:r>
              <a:rPr lang="en-GB" sz="2200"/>
              <a:t>  </a:t>
            </a:r>
            <a:endParaRPr lang="en-GB" sz="2200">
              <a:cs typeface="Calibri"/>
            </a:endParaRPr>
          </a:p>
        </p:txBody>
      </p:sp>
    </p:spTree>
    <p:extLst>
      <p:ext uri="{BB962C8B-B14F-4D97-AF65-F5344CB8AC3E}">
        <p14:creationId xmlns:p14="http://schemas.microsoft.com/office/powerpoint/2010/main" val="2685674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4E296C6-286D-47A3-81E5-24B7BE1D26B0}"/>
              </a:ext>
            </a:extLst>
          </p:cNvPr>
          <p:cNvSpPr>
            <a:spLocks noGrp="1"/>
          </p:cNvSpPr>
          <p:nvPr>
            <p:ph type="title"/>
          </p:nvPr>
        </p:nvSpPr>
        <p:spPr>
          <a:xfrm>
            <a:off x="630936" y="640080"/>
            <a:ext cx="4818888" cy="1481328"/>
          </a:xfrm>
        </p:spPr>
        <p:txBody>
          <a:bodyPr vert="horz" lIns="91440" tIns="45720" rIns="91440" bIns="45720" rtlCol="0" anchor="b">
            <a:normAutofit/>
          </a:bodyPr>
          <a:lstStyle/>
          <a:p>
            <a:r>
              <a:rPr lang="en-US" sz="5400" kern="1200">
                <a:solidFill>
                  <a:schemeClr val="tx1"/>
                </a:solidFill>
                <a:latin typeface="+mj-lt"/>
                <a:ea typeface="+mj-ea"/>
                <a:cs typeface="+mj-cs"/>
              </a:rPr>
              <a:t>TOC definitions</a:t>
            </a:r>
          </a:p>
        </p:txBody>
      </p:sp>
      <p:sp>
        <p:nvSpPr>
          <p:cNvPr id="23" name="sketch line">
            <a:extLst>
              <a:ext uri="{FF2B5EF4-FFF2-40B4-BE49-F238E27FC236}">
                <a16:creationId xmlns:a16="http://schemas.microsoft.com/office/drawing/2014/main" id="{650D18FE-0824-4A46-B22C-A86B52E578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7BEDA3E8-1252-4D2B-A387-E4B6FF02B47B}"/>
              </a:ext>
            </a:extLst>
          </p:cNvPr>
          <p:cNvSpPr txBox="1"/>
          <p:nvPr/>
        </p:nvSpPr>
        <p:spPr>
          <a:xfrm>
            <a:off x="630936" y="2660904"/>
            <a:ext cx="5669952" cy="3923923"/>
          </a:xfrm>
          <a:prstGeom prst="rect">
            <a:avLst/>
          </a:prstGeom>
        </p:spPr>
        <p:txBody>
          <a:bodyPr vert="horz" lIns="91440" tIns="45720" rIns="91440" bIns="45720" rtlCol="0" anchor="t">
            <a:noAutofit/>
          </a:bodyPr>
          <a:lstStyle/>
          <a:p>
            <a:pPr indent="-228600">
              <a:lnSpc>
                <a:spcPct val="90000"/>
              </a:lnSpc>
              <a:spcAft>
                <a:spcPts val="600"/>
              </a:spcAft>
              <a:buFont typeface="Arial" panose="020B0604020202020204" pitchFamily="34" charset="0"/>
              <a:buChar char="•"/>
            </a:pPr>
            <a:r>
              <a:rPr lang="en-US" sz="1600" dirty="0"/>
              <a:t>Theory of Change is essentially a comprehensive description and illustration of how and why a desired change is expected to happen in a particular context. </a:t>
            </a:r>
            <a:endParaRPr lang="en-US" sz="1600" dirty="0">
              <a:cs typeface="Calibri"/>
            </a:endParaRPr>
          </a:p>
          <a:p>
            <a:pPr indent="-228600">
              <a:lnSpc>
                <a:spcPct val="90000"/>
              </a:lnSpc>
              <a:spcAft>
                <a:spcPts val="600"/>
              </a:spcAft>
              <a:buFont typeface="Arial" panose="020B0604020202020204" pitchFamily="34" charset="0"/>
              <a:buChar char="•"/>
            </a:pPr>
            <a:endParaRPr lang="en-US" sz="1600" dirty="0">
              <a:cs typeface="Calibri"/>
            </a:endParaRPr>
          </a:p>
          <a:p>
            <a:pPr indent="-228600">
              <a:lnSpc>
                <a:spcPct val="90000"/>
              </a:lnSpc>
              <a:spcAft>
                <a:spcPts val="600"/>
              </a:spcAft>
              <a:buFont typeface="Arial" panose="020B0604020202020204" pitchFamily="34" charset="0"/>
              <a:buChar char="•"/>
            </a:pPr>
            <a:r>
              <a:rPr lang="en-US" sz="1600" dirty="0"/>
              <a:t>It is focused in particular on mapping out or “filling in” what has been described as the “missing middle” between what a program or change initiative does (its activities or interventions) and how these lead to desired goals being achieved. </a:t>
            </a:r>
            <a:endParaRPr lang="en-US" sz="1600" dirty="0">
              <a:cs typeface="Calibri"/>
            </a:endParaRPr>
          </a:p>
          <a:p>
            <a:pPr indent="-228600">
              <a:lnSpc>
                <a:spcPct val="90000"/>
              </a:lnSpc>
              <a:spcAft>
                <a:spcPts val="600"/>
              </a:spcAft>
              <a:buFont typeface="Arial" panose="020B0604020202020204" pitchFamily="34" charset="0"/>
              <a:buChar char="•"/>
            </a:pPr>
            <a:endParaRPr lang="en-US" sz="1600" dirty="0">
              <a:cs typeface="Calibri"/>
            </a:endParaRPr>
          </a:p>
          <a:p>
            <a:pPr indent="-228600">
              <a:lnSpc>
                <a:spcPct val="90000"/>
              </a:lnSpc>
              <a:spcAft>
                <a:spcPts val="600"/>
              </a:spcAft>
              <a:buFont typeface="Arial" panose="020B0604020202020204" pitchFamily="34" charset="0"/>
              <a:buChar char="•"/>
            </a:pPr>
            <a:r>
              <a:rPr lang="en-US" sz="1600" dirty="0"/>
              <a:t>It does this by first identifying the problem, and the desired long-term goals and then works back from these to identify all the conditions (outcomes) that must be in place (and how these related to one another causally) for the goals to occur. </a:t>
            </a:r>
            <a:endParaRPr lang="en-US" sz="1600" dirty="0">
              <a:cs typeface="Calibri"/>
            </a:endParaRPr>
          </a:p>
          <a:p>
            <a:pPr indent="-228600">
              <a:lnSpc>
                <a:spcPct val="90000"/>
              </a:lnSpc>
              <a:spcAft>
                <a:spcPts val="600"/>
              </a:spcAft>
              <a:buFont typeface="Arial" panose="020B0604020202020204" pitchFamily="34" charset="0"/>
              <a:buChar char="•"/>
            </a:pPr>
            <a:endParaRPr lang="en-US" sz="1600" dirty="0">
              <a:cs typeface="Calibri"/>
            </a:endParaRPr>
          </a:p>
          <a:p>
            <a:pPr indent="-228600">
              <a:lnSpc>
                <a:spcPct val="90000"/>
              </a:lnSpc>
              <a:spcAft>
                <a:spcPts val="600"/>
              </a:spcAft>
              <a:buFont typeface="Arial" panose="020B0604020202020204" pitchFamily="34" charset="0"/>
              <a:buChar char="•"/>
            </a:pPr>
            <a:r>
              <a:rPr lang="en-US" sz="1600" dirty="0"/>
              <a:t>These are all mapped out in an Outcomes Framework.</a:t>
            </a:r>
            <a:endParaRPr lang="en-US" sz="1600" dirty="0">
              <a:cs typeface="Calibri"/>
            </a:endParaRPr>
          </a:p>
        </p:txBody>
      </p:sp>
      <p:pic>
        <p:nvPicPr>
          <p:cNvPr id="5" name="Content Placeholder 4" descr="A picture containing text&#10;&#10;Description automatically generated">
            <a:extLst>
              <a:ext uri="{FF2B5EF4-FFF2-40B4-BE49-F238E27FC236}">
                <a16:creationId xmlns:a16="http://schemas.microsoft.com/office/drawing/2014/main" id="{7F1443B7-FC0A-4607-8001-973DED4AB32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478867" y="640080"/>
            <a:ext cx="4699330" cy="5577840"/>
          </a:xfrm>
          <a:prstGeom prst="rect">
            <a:avLst/>
          </a:prstGeom>
        </p:spPr>
      </p:pic>
    </p:spTree>
    <p:extLst>
      <p:ext uri="{BB962C8B-B14F-4D97-AF65-F5344CB8AC3E}">
        <p14:creationId xmlns:p14="http://schemas.microsoft.com/office/powerpoint/2010/main" val="2526853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FC9BE17-9A7B-462D-AE50-3D87773873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a:extLst>
              <a:ext uri="{FF2B5EF4-FFF2-40B4-BE49-F238E27FC236}">
                <a16:creationId xmlns:a16="http://schemas.microsoft.com/office/drawing/2014/main" id="{72277EDE-1D2F-4947-BD54-C30FE067BEC0}"/>
              </a:ext>
            </a:extLst>
          </p:cNvPr>
          <p:cNvPicPr>
            <a:picLocks noGrp="1" noChangeAspect="1"/>
          </p:cNvPicPr>
          <p:nvPr>
            <p:ph idx="1"/>
          </p:nvPr>
        </p:nvPicPr>
        <p:blipFill rotWithShape="1">
          <a:blip r:embed="rId2"/>
          <a:srcRect t="827" r="9116" b="-1"/>
          <a:stretch/>
        </p:blipFill>
        <p:spPr>
          <a:xfrm>
            <a:off x="3523488" y="10"/>
            <a:ext cx="8668512" cy="6857990"/>
          </a:xfrm>
          <a:prstGeom prst="rect">
            <a:avLst/>
          </a:prstGeom>
        </p:spPr>
      </p:pic>
      <p:sp>
        <p:nvSpPr>
          <p:cNvPr id="13" name="Rectangle 12">
            <a:extLst>
              <a:ext uri="{FF2B5EF4-FFF2-40B4-BE49-F238E27FC236}">
                <a16:creationId xmlns:a16="http://schemas.microsoft.com/office/drawing/2014/main" id="{3EBE8569-6AEC-4B8C-8D53-2DE337CDBA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7" name="Rectangle 16">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9144"/>
          </a:xfrm>
          <a:prstGeom prst="rect">
            <a:avLst/>
          </a:prstGeom>
          <a:solidFill>
            <a:srgbClr val="D5D5D5"/>
          </a:solidFill>
          <a:ln w="3175">
            <a:solidFill>
              <a:srgbClr val="D5D5D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17C17AE1-E3EB-48CD-8108-8B72CEEEE539}"/>
              </a:ext>
            </a:extLst>
          </p:cNvPr>
          <p:cNvSpPr txBox="1"/>
          <p:nvPr/>
        </p:nvSpPr>
        <p:spPr>
          <a:xfrm>
            <a:off x="424815" y="838132"/>
            <a:ext cx="5121427" cy="5912602"/>
          </a:xfrm>
          <a:prstGeom prst="rect">
            <a:avLst/>
          </a:prstGeom>
        </p:spPr>
        <p:txBody>
          <a:bodyPr vert="horz" lIns="91440" tIns="45720" rIns="91440" bIns="45720" rtlCol="0" anchor="t">
            <a:normAutofit/>
          </a:bodyPr>
          <a:lstStyle/>
          <a:p>
            <a:pPr indent="-228600">
              <a:lnSpc>
                <a:spcPct val="90000"/>
              </a:lnSpc>
              <a:spcAft>
                <a:spcPts val="600"/>
              </a:spcAft>
              <a:buFont typeface="Arial" panose="020B0604020202020204" pitchFamily="34" charset="0"/>
              <a:buChar char="•"/>
            </a:pPr>
            <a:r>
              <a:rPr lang="en-US" sz="2000"/>
              <a:t>The Outcomes Framework then provides the basis for identifying what type of activity or intervention will lead to the outcomes identified as preconditions for achieving the long-term goal. </a:t>
            </a:r>
          </a:p>
          <a:p>
            <a:pPr indent="-228600">
              <a:lnSpc>
                <a:spcPct val="90000"/>
              </a:lnSpc>
              <a:spcAft>
                <a:spcPts val="600"/>
              </a:spcAft>
              <a:buFont typeface="Arial" panose="020B0604020202020204" pitchFamily="34" charset="0"/>
              <a:buChar char="•"/>
            </a:pPr>
            <a:endParaRPr lang="en-US" sz="2000"/>
          </a:p>
          <a:p>
            <a:pPr indent="-228600">
              <a:lnSpc>
                <a:spcPct val="90000"/>
              </a:lnSpc>
              <a:spcAft>
                <a:spcPts val="600"/>
              </a:spcAft>
              <a:buFont typeface="Arial" panose="020B0604020202020204" pitchFamily="34" charset="0"/>
              <a:buChar char="•"/>
            </a:pPr>
            <a:r>
              <a:rPr lang="en-US" sz="2000"/>
              <a:t>Through this approach the precise link between activities and the achievement of the long-term goals are more fully understood. </a:t>
            </a:r>
          </a:p>
          <a:p>
            <a:pPr indent="-228600">
              <a:lnSpc>
                <a:spcPct val="90000"/>
              </a:lnSpc>
              <a:spcAft>
                <a:spcPts val="600"/>
              </a:spcAft>
              <a:buFont typeface="Arial" panose="020B0604020202020204" pitchFamily="34" charset="0"/>
              <a:buChar char="•"/>
            </a:pPr>
            <a:endParaRPr lang="en-US" sz="2000"/>
          </a:p>
          <a:p>
            <a:pPr indent="-228600">
              <a:lnSpc>
                <a:spcPct val="90000"/>
              </a:lnSpc>
              <a:spcAft>
                <a:spcPts val="600"/>
              </a:spcAft>
              <a:buFont typeface="Arial" panose="020B0604020202020204" pitchFamily="34" charset="0"/>
              <a:buChar char="•"/>
            </a:pPr>
            <a:r>
              <a:rPr lang="en-US" sz="2000"/>
              <a:t>This leads to better planning, in that activities are linked to a detailed understanding of how change actually happens. </a:t>
            </a:r>
          </a:p>
          <a:p>
            <a:pPr indent="-228600">
              <a:lnSpc>
                <a:spcPct val="90000"/>
              </a:lnSpc>
              <a:spcAft>
                <a:spcPts val="600"/>
              </a:spcAft>
              <a:buFont typeface="Arial" panose="020B0604020202020204" pitchFamily="34" charset="0"/>
              <a:buChar char="•"/>
            </a:pPr>
            <a:endParaRPr lang="en-US" sz="2000"/>
          </a:p>
          <a:p>
            <a:pPr indent="-228600">
              <a:lnSpc>
                <a:spcPct val="90000"/>
              </a:lnSpc>
              <a:spcAft>
                <a:spcPts val="600"/>
              </a:spcAft>
              <a:buFont typeface="Arial" panose="020B0604020202020204" pitchFamily="34" charset="0"/>
              <a:buChar char="•"/>
            </a:pPr>
            <a:r>
              <a:rPr lang="en-US" sz="2000"/>
              <a:t>It also leads to better evaluation, as it is possible to measure progress towards the achievement of longer-term goals that goes beyond the identification of program outputs</a:t>
            </a:r>
            <a:r>
              <a:rPr lang="en-US" sz="1100"/>
              <a:t>. </a:t>
            </a:r>
          </a:p>
        </p:txBody>
      </p:sp>
      <p:sp>
        <p:nvSpPr>
          <p:cNvPr id="5" name="TextBox 4">
            <a:extLst>
              <a:ext uri="{FF2B5EF4-FFF2-40B4-BE49-F238E27FC236}">
                <a16:creationId xmlns:a16="http://schemas.microsoft.com/office/drawing/2014/main" id="{A9521B7B-C6A4-46BC-BFF9-1361BAF2B9AB}"/>
              </a:ext>
            </a:extLst>
          </p:cNvPr>
          <p:cNvSpPr txBox="1"/>
          <p:nvPr/>
        </p:nvSpPr>
        <p:spPr>
          <a:xfrm>
            <a:off x="3523488" y="6409707"/>
            <a:ext cx="8668512" cy="448293"/>
          </a:xfrm>
          <a:prstGeom prst="rect">
            <a:avLst/>
          </a:prstGeom>
          <a:solidFill>
            <a:srgbClr val="000000">
              <a:alpha val="50000"/>
            </a:srgbClr>
          </a:solidFill>
          <a:ln>
            <a:noFill/>
          </a:ln>
        </p:spPr>
        <p:txBody>
          <a:bodyPr wrap="square">
            <a:noAutofit/>
          </a:bodyPr>
          <a:lstStyle/>
          <a:p>
            <a:pPr algn="ctr">
              <a:spcAft>
                <a:spcPts val="600"/>
              </a:spcAft>
            </a:pPr>
            <a:r>
              <a:rPr lang="en-GB" sz="1300">
                <a:solidFill>
                  <a:srgbClr val="FFFFFF"/>
                </a:solidFill>
              </a:rPr>
              <a:t>https://www.theoryofchange.org/what-is-theory-of-change/</a:t>
            </a:r>
          </a:p>
        </p:txBody>
      </p:sp>
    </p:spTree>
    <p:extLst>
      <p:ext uri="{BB962C8B-B14F-4D97-AF65-F5344CB8AC3E}">
        <p14:creationId xmlns:p14="http://schemas.microsoft.com/office/powerpoint/2010/main" val="3507888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4D24BFD5-D814-402B-B6C4-EEF6AE14B0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B7233C2-EFE5-4237-BD6D-16CC4C6FCA2F}"/>
              </a:ext>
            </a:extLst>
          </p:cNvPr>
          <p:cNvSpPr>
            <a:spLocks noGrp="1"/>
          </p:cNvSpPr>
          <p:nvPr>
            <p:ph type="title"/>
          </p:nvPr>
        </p:nvSpPr>
        <p:spPr>
          <a:xfrm>
            <a:off x="838200" y="1122362"/>
            <a:ext cx="6281928" cy="4135437"/>
          </a:xfrm>
        </p:spPr>
        <p:txBody>
          <a:bodyPr vert="horz" lIns="91440" tIns="45720" rIns="91440" bIns="45720" rtlCol="0" anchor="b">
            <a:normAutofit/>
          </a:bodyPr>
          <a:lstStyle/>
          <a:p>
            <a:r>
              <a:rPr lang="en-US" sz="6600" kern="1200">
                <a:solidFill>
                  <a:schemeClr val="tx1"/>
                </a:solidFill>
                <a:latin typeface="+mj-lt"/>
                <a:ea typeface="+mj-ea"/>
                <a:cs typeface="+mj-cs"/>
              </a:rPr>
              <a:t>Why do you think this could be a helpful approach?</a:t>
            </a:r>
          </a:p>
        </p:txBody>
      </p:sp>
      <p:sp>
        <p:nvSpPr>
          <p:cNvPr id="16" name="Rectangle 10">
            <a:extLst>
              <a:ext uri="{FF2B5EF4-FFF2-40B4-BE49-F238E27FC236}">
                <a16:creationId xmlns:a16="http://schemas.microsoft.com/office/drawing/2014/main" id="{36FED7E8-9A97-475F-9FA4-113410D443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06139" y="1031284"/>
            <a:ext cx="3647661" cy="4436126"/>
          </a:xfrm>
          <a:custGeom>
            <a:avLst/>
            <a:gdLst>
              <a:gd name="connsiteX0" fmla="*/ 0 w 3647661"/>
              <a:gd name="connsiteY0" fmla="*/ 0 h 4436126"/>
              <a:gd name="connsiteX1" fmla="*/ 498514 w 3647661"/>
              <a:gd name="connsiteY1" fmla="*/ 0 h 4436126"/>
              <a:gd name="connsiteX2" fmla="*/ 1069981 w 3647661"/>
              <a:gd name="connsiteY2" fmla="*/ 0 h 4436126"/>
              <a:gd name="connsiteX3" fmla="*/ 1714401 w 3647661"/>
              <a:gd name="connsiteY3" fmla="*/ 0 h 4436126"/>
              <a:gd name="connsiteX4" fmla="*/ 2285868 w 3647661"/>
              <a:gd name="connsiteY4" fmla="*/ 0 h 4436126"/>
              <a:gd name="connsiteX5" fmla="*/ 2784381 w 3647661"/>
              <a:gd name="connsiteY5" fmla="*/ 0 h 4436126"/>
              <a:gd name="connsiteX6" fmla="*/ 3647661 w 3647661"/>
              <a:gd name="connsiteY6" fmla="*/ 0 h 4436126"/>
              <a:gd name="connsiteX7" fmla="*/ 3647661 w 3647661"/>
              <a:gd name="connsiteY7" fmla="*/ 633732 h 4436126"/>
              <a:gd name="connsiteX8" fmla="*/ 3647661 w 3647661"/>
              <a:gd name="connsiteY8" fmla="*/ 1267465 h 4436126"/>
              <a:gd name="connsiteX9" fmla="*/ 3647661 w 3647661"/>
              <a:gd name="connsiteY9" fmla="*/ 1768113 h 4436126"/>
              <a:gd name="connsiteX10" fmla="*/ 3647661 w 3647661"/>
              <a:gd name="connsiteY10" fmla="*/ 2446207 h 4436126"/>
              <a:gd name="connsiteX11" fmla="*/ 3647661 w 3647661"/>
              <a:gd name="connsiteY11" fmla="*/ 2946855 h 4436126"/>
              <a:gd name="connsiteX12" fmla="*/ 3647661 w 3647661"/>
              <a:gd name="connsiteY12" fmla="*/ 3580587 h 4436126"/>
              <a:gd name="connsiteX13" fmla="*/ 3647661 w 3647661"/>
              <a:gd name="connsiteY13" fmla="*/ 4436126 h 4436126"/>
              <a:gd name="connsiteX14" fmla="*/ 3039718 w 3647661"/>
              <a:gd name="connsiteY14" fmla="*/ 4436126 h 4436126"/>
              <a:gd name="connsiteX15" fmla="*/ 2431774 w 3647661"/>
              <a:gd name="connsiteY15" fmla="*/ 4436126 h 4436126"/>
              <a:gd name="connsiteX16" fmla="*/ 1823831 w 3647661"/>
              <a:gd name="connsiteY16" fmla="*/ 4436126 h 4436126"/>
              <a:gd name="connsiteX17" fmla="*/ 1288840 w 3647661"/>
              <a:gd name="connsiteY17" fmla="*/ 4436126 h 4436126"/>
              <a:gd name="connsiteX18" fmla="*/ 607943 w 3647661"/>
              <a:gd name="connsiteY18" fmla="*/ 4436126 h 4436126"/>
              <a:gd name="connsiteX19" fmla="*/ 0 w 3647661"/>
              <a:gd name="connsiteY19" fmla="*/ 4436126 h 4436126"/>
              <a:gd name="connsiteX20" fmla="*/ 0 w 3647661"/>
              <a:gd name="connsiteY20" fmla="*/ 3758032 h 4436126"/>
              <a:gd name="connsiteX21" fmla="*/ 0 w 3647661"/>
              <a:gd name="connsiteY21" fmla="*/ 3035578 h 4436126"/>
              <a:gd name="connsiteX22" fmla="*/ 0 w 3647661"/>
              <a:gd name="connsiteY22" fmla="*/ 2401845 h 4436126"/>
              <a:gd name="connsiteX23" fmla="*/ 0 w 3647661"/>
              <a:gd name="connsiteY23" fmla="*/ 1768113 h 4436126"/>
              <a:gd name="connsiteX24" fmla="*/ 0 w 3647661"/>
              <a:gd name="connsiteY24" fmla="*/ 1178742 h 4436126"/>
              <a:gd name="connsiteX25" fmla="*/ 0 w 3647661"/>
              <a:gd name="connsiteY25" fmla="*/ 589371 h 4436126"/>
              <a:gd name="connsiteX26" fmla="*/ 0 w 3647661"/>
              <a:gd name="connsiteY26" fmla="*/ 0 h 44361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3647661" h="4436126" fill="none" extrusionOk="0">
                <a:moveTo>
                  <a:pt x="0" y="0"/>
                </a:moveTo>
                <a:cubicBezTo>
                  <a:pt x="116158" y="-16963"/>
                  <a:pt x="364681" y="-4006"/>
                  <a:pt x="498514" y="0"/>
                </a:cubicBezTo>
                <a:cubicBezTo>
                  <a:pt x="632347" y="4006"/>
                  <a:pt x="950865" y="15164"/>
                  <a:pt x="1069981" y="0"/>
                </a:cubicBezTo>
                <a:cubicBezTo>
                  <a:pt x="1189097" y="-15164"/>
                  <a:pt x="1556518" y="-23132"/>
                  <a:pt x="1714401" y="0"/>
                </a:cubicBezTo>
                <a:cubicBezTo>
                  <a:pt x="1872284" y="23132"/>
                  <a:pt x="2015985" y="9364"/>
                  <a:pt x="2285868" y="0"/>
                </a:cubicBezTo>
                <a:cubicBezTo>
                  <a:pt x="2555751" y="-9364"/>
                  <a:pt x="2555148" y="14141"/>
                  <a:pt x="2784381" y="0"/>
                </a:cubicBezTo>
                <a:cubicBezTo>
                  <a:pt x="3013614" y="-14141"/>
                  <a:pt x="3216105" y="-3763"/>
                  <a:pt x="3647661" y="0"/>
                </a:cubicBezTo>
                <a:cubicBezTo>
                  <a:pt x="3623206" y="221859"/>
                  <a:pt x="3622213" y="458853"/>
                  <a:pt x="3647661" y="633732"/>
                </a:cubicBezTo>
                <a:cubicBezTo>
                  <a:pt x="3673109" y="808611"/>
                  <a:pt x="3674779" y="1138417"/>
                  <a:pt x="3647661" y="1267465"/>
                </a:cubicBezTo>
                <a:cubicBezTo>
                  <a:pt x="3620543" y="1396513"/>
                  <a:pt x="3664792" y="1625185"/>
                  <a:pt x="3647661" y="1768113"/>
                </a:cubicBezTo>
                <a:cubicBezTo>
                  <a:pt x="3630530" y="1911041"/>
                  <a:pt x="3671056" y="2135008"/>
                  <a:pt x="3647661" y="2446207"/>
                </a:cubicBezTo>
                <a:cubicBezTo>
                  <a:pt x="3624266" y="2757406"/>
                  <a:pt x="3642702" y="2713342"/>
                  <a:pt x="3647661" y="2946855"/>
                </a:cubicBezTo>
                <a:cubicBezTo>
                  <a:pt x="3652620" y="3180368"/>
                  <a:pt x="3664319" y="3290221"/>
                  <a:pt x="3647661" y="3580587"/>
                </a:cubicBezTo>
                <a:cubicBezTo>
                  <a:pt x="3631003" y="3870953"/>
                  <a:pt x="3617531" y="4259425"/>
                  <a:pt x="3647661" y="4436126"/>
                </a:cubicBezTo>
                <a:cubicBezTo>
                  <a:pt x="3523929" y="4410412"/>
                  <a:pt x="3241413" y="4436068"/>
                  <a:pt x="3039718" y="4436126"/>
                </a:cubicBezTo>
                <a:cubicBezTo>
                  <a:pt x="2838023" y="4436184"/>
                  <a:pt x="2630387" y="4431142"/>
                  <a:pt x="2431774" y="4436126"/>
                </a:cubicBezTo>
                <a:cubicBezTo>
                  <a:pt x="2233161" y="4441110"/>
                  <a:pt x="2003296" y="4449826"/>
                  <a:pt x="1823831" y="4436126"/>
                </a:cubicBezTo>
                <a:cubicBezTo>
                  <a:pt x="1644366" y="4422426"/>
                  <a:pt x="1399453" y="4442442"/>
                  <a:pt x="1288840" y="4436126"/>
                </a:cubicBezTo>
                <a:cubicBezTo>
                  <a:pt x="1178227" y="4429810"/>
                  <a:pt x="793482" y="4411099"/>
                  <a:pt x="607943" y="4436126"/>
                </a:cubicBezTo>
                <a:cubicBezTo>
                  <a:pt x="422404" y="4461153"/>
                  <a:pt x="158703" y="4453091"/>
                  <a:pt x="0" y="4436126"/>
                </a:cubicBezTo>
                <a:cubicBezTo>
                  <a:pt x="8129" y="4099466"/>
                  <a:pt x="23502" y="4014012"/>
                  <a:pt x="0" y="3758032"/>
                </a:cubicBezTo>
                <a:cubicBezTo>
                  <a:pt x="-23502" y="3502052"/>
                  <a:pt x="8018" y="3295661"/>
                  <a:pt x="0" y="3035578"/>
                </a:cubicBezTo>
                <a:cubicBezTo>
                  <a:pt x="-8018" y="2775495"/>
                  <a:pt x="-8720" y="2595880"/>
                  <a:pt x="0" y="2401845"/>
                </a:cubicBezTo>
                <a:cubicBezTo>
                  <a:pt x="8720" y="2207810"/>
                  <a:pt x="9279" y="1982551"/>
                  <a:pt x="0" y="1768113"/>
                </a:cubicBezTo>
                <a:cubicBezTo>
                  <a:pt x="-9279" y="1553675"/>
                  <a:pt x="7090" y="1354447"/>
                  <a:pt x="0" y="1178742"/>
                </a:cubicBezTo>
                <a:cubicBezTo>
                  <a:pt x="-7090" y="1003037"/>
                  <a:pt x="-23786" y="768334"/>
                  <a:pt x="0" y="589371"/>
                </a:cubicBezTo>
                <a:cubicBezTo>
                  <a:pt x="23786" y="410408"/>
                  <a:pt x="-16955" y="242082"/>
                  <a:pt x="0" y="0"/>
                </a:cubicBezTo>
                <a:close/>
              </a:path>
              <a:path w="3647661" h="4436126" stroke="0" extrusionOk="0">
                <a:moveTo>
                  <a:pt x="0" y="0"/>
                </a:moveTo>
                <a:cubicBezTo>
                  <a:pt x="171149" y="-7244"/>
                  <a:pt x="374684" y="2591"/>
                  <a:pt x="534990" y="0"/>
                </a:cubicBezTo>
                <a:cubicBezTo>
                  <a:pt x="695296" y="-2591"/>
                  <a:pt x="907320" y="7483"/>
                  <a:pt x="1069981" y="0"/>
                </a:cubicBezTo>
                <a:cubicBezTo>
                  <a:pt x="1232642" y="-7483"/>
                  <a:pt x="1543604" y="-26203"/>
                  <a:pt x="1677924" y="0"/>
                </a:cubicBezTo>
                <a:cubicBezTo>
                  <a:pt x="1812244" y="26203"/>
                  <a:pt x="2140632" y="31361"/>
                  <a:pt x="2322344" y="0"/>
                </a:cubicBezTo>
                <a:cubicBezTo>
                  <a:pt x="2504056" y="-31361"/>
                  <a:pt x="2658834" y="3381"/>
                  <a:pt x="2893811" y="0"/>
                </a:cubicBezTo>
                <a:cubicBezTo>
                  <a:pt x="3128788" y="-3381"/>
                  <a:pt x="3338741" y="-10376"/>
                  <a:pt x="3647661" y="0"/>
                </a:cubicBezTo>
                <a:cubicBezTo>
                  <a:pt x="3628986" y="244498"/>
                  <a:pt x="3624774" y="362520"/>
                  <a:pt x="3647661" y="545010"/>
                </a:cubicBezTo>
                <a:cubicBezTo>
                  <a:pt x="3670549" y="727500"/>
                  <a:pt x="3619543" y="968439"/>
                  <a:pt x="3647661" y="1134381"/>
                </a:cubicBezTo>
                <a:cubicBezTo>
                  <a:pt x="3675779" y="1300323"/>
                  <a:pt x="3670065" y="1646297"/>
                  <a:pt x="3647661" y="1856836"/>
                </a:cubicBezTo>
                <a:cubicBezTo>
                  <a:pt x="3625257" y="2067375"/>
                  <a:pt x="3632904" y="2315399"/>
                  <a:pt x="3647661" y="2490568"/>
                </a:cubicBezTo>
                <a:cubicBezTo>
                  <a:pt x="3662418" y="2665737"/>
                  <a:pt x="3616073" y="2880164"/>
                  <a:pt x="3647661" y="3124300"/>
                </a:cubicBezTo>
                <a:cubicBezTo>
                  <a:pt x="3679249" y="3368436"/>
                  <a:pt x="3677361" y="3519722"/>
                  <a:pt x="3647661" y="3758032"/>
                </a:cubicBezTo>
                <a:cubicBezTo>
                  <a:pt x="3617961" y="3996342"/>
                  <a:pt x="3615180" y="4147465"/>
                  <a:pt x="3647661" y="4436126"/>
                </a:cubicBezTo>
                <a:cubicBezTo>
                  <a:pt x="3506685" y="4421969"/>
                  <a:pt x="3266652" y="4433618"/>
                  <a:pt x="3149147" y="4436126"/>
                </a:cubicBezTo>
                <a:cubicBezTo>
                  <a:pt x="3031642" y="4438634"/>
                  <a:pt x="2832267" y="4432536"/>
                  <a:pt x="2650634" y="4436126"/>
                </a:cubicBezTo>
                <a:cubicBezTo>
                  <a:pt x="2469001" y="4439716"/>
                  <a:pt x="2324677" y="4416284"/>
                  <a:pt x="2042690" y="4436126"/>
                </a:cubicBezTo>
                <a:cubicBezTo>
                  <a:pt x="1760703" y="4455968"/>
                  <a:pt x="1686949" y="4416099"/>
                  <a:pt x="1398270" y="4436126"/>
                </a:cubicBezTo>
                <a:cubicBezTo>
                  <a:pt x="1109591" y="4456153"/>
                  <a:pt x="1071585" y="4455485"/>
                  <a:pt x="899756" y="4436126"/>
                </a:cubicBezTo>
                <a:cubicBezTo>
                  <a:pt x="727927" y="4416767"/>
                  <a:pt x="344407" y="4430463"/>
                  <a:pt x="0" y="4436126"/>
                </a:cubicBezTo>
                <a:cubicBezTo>
                  <a:pt x="5440" y="4303018"/>
                  <a:pt x="91" y="4161914"/>
                  <a:pt x="0" y="3891116"/>
                </a:cubicBezTo>
                <a:cubicBezTo>
                  <a:pt x="-91" y="3620318"/>
                  <a:pt x="-11601" y="3462294"/>
                  <a:pt x="0" y="3301745"/>
                </a:cubicBezTo>
                <a:cubicBezTo>
                  <a:pt x="11601" y="3141196"/>
                  <a:pt x="22776" y="2916996"/>
                  <a:pt x="0" y="2756735"/>
                </a:cubicBezTo>
                <a:cubicBezTo>
                  <a:pt x="-22776" y="2596474"/>
                  <a:pt x="5257" y="2440491"/>
                  <a:pt x="0" y="2256087"/>
                </a:cubicBezTo>
                <a:cubicBezTo>
                  <a:pt x="-5257" y="2071683"/>
                  <a:pt x="20189" y="1902567"/>
                  <a:pt x="0" y="1666716"/>
                </a:cubicBezTo>
                <a:cubicBezTo>
                  <a:pt x="-20189" y="1430865"/>
                  <a:pt x="-21241" y="1161108"/>
                  <a:pt x="0" y="988622"/>
                </a:cubicBezTo>
                <a:cubicBezTo>
                  <a:pt x="21241" y="816136"/>
                  <a:pt x="17108" y="406740"/>
                  <a:pt x="0" y="0"/>
                </a:cubicBezTo>
                <a:close/>
              </a:path>
            </a:pathLst>
          </a:custGeom>
          <a:solidFill>
            <a:schemeClr val="accent2"/>
          </a:solidFill>
          <a:ln w="57150">
            <a:solidFill>
              <a:schemeClr val="accent2"/>
            </a:solidFill>
            <a:extLst>
              <a:ext uri="{C807C97D-BFC1-408E-A445-0C87EB9F89A2}">
                <ask:lineSketchStyleProps xmlns:ask="http://schemas.microsoft.com/office/drawing/2018/sketchyshapes" sd="68728339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sketch line">
            <a:extLst>
              <a:ext uri="{FF2B5EF4-FFF2-40B4-BE49-F238E27FC236}">
                <a16:creationId xmlns:a16="http://schemas.microsoft.com/office/drawing/2014/main" id="{2A39B854-4B6C-4F7F-A602-6F97770CED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199" y="5439978"/>
            <a:ext cx="6281928" cy="18288"/>
          </a:xfrm>
          <a:custGeom>
            <a:avLst/>
            <a:gdLst>
              <a:gd name="connsiteX0" fmla="*/ 0 w 6281928"/>
              <a:gd name="connsiteY0" fmla="*/ 0 h 18288"/>
              <a:gd name="connsiteX1" fmla="*/ 572353 w 6281928"/>
              <a:gd name="connsiteY1" fmla="*/ 0 h 18288"/>
              <a:gd name="connsiteX2" fmla="*/ 1207526 w 6281928"/>
              <a:gd name="connsiteY2" fmla="*/ 0 h 18288"/>
              <a:gd name="connsiteX3" fmla="*/ 1779880 w 6281928"/>
              <a:gd name="connsiteY3" fmla="*/ 0 h 18288"/>
              <a:gd name="connsiteX4" fmla="*/ 2540691 w 6281928"/>
              <a:gd name="connsiteY4" fmla="*/ 0 h 18288"/>
              <a:gd name="connsiteX5" fmla="*/ 3238683 w 6281928"/>
              <a:gd name="connsiteY5" fmla="*/ 0 h 18288"/>
              <a:gd name="connsiteX6" fmla="*/ 3936675 w 6281928"/>
              <a:gd name="connsiteY6" fmla="*/ 0 h 18288"/>
              <a:gd name="connsiteX7" fmla="*/ 4760305 w 6281928"/>
              <a:gd name="connsiteY7" fmla="*/ 0 h 18288"/>
              <a:gd name="connsiteX8" fmla="*/ 5521117 w 6281928"/>
              <a:gd name="connsiteY8" fmla="*/ 0 h 18288"/>
              <a:gd name="connsiteX9" fmla="*/ 6281928 w 6281928"/>
              <a:gd name="connsiteY9" fmla="*/ 0 h 18288"/>
              <a:gd name="connsiteX10" fmla="*/ 6281928 w 6281928"/>
              <a:gd name="connsiteY10" fmla="*/ 18288 h 18288"/>
              <a:gd name="connsiteX11" fmla="*/ 5772394 w 6281928"/>
              <a:gd name="connsiteY11" fmla="*/ 18288 h 18288"/>
              <a:gd name="connsiteX12" fmla="*/ 5200040 w 6281928"/>
              <a:gd name="connsiteY12" fmla="*/ 18288 h 18288"/>
              <a:gd name="connsiteX13" fmla="*/ 4439229 w 6281928"/>
              <a:gd name="connsiteY13" fmla="*/ 18288 h 18288"/>
              <a:gd name="connsiteX14" fmla="*/ 3615599 w 6281928"/>
              <a:gd name="connsiteY14" fmla="*/ 18288 h 18288"/>
              <a:gd name="connsiteX15" fmla="*/ 2980426 w 6281928"/>
              <a:gd name="connsiteY15" fmla="*/ 18288 h 18288"/>
              <a:gd name="connsiteX16" fmla="*/ 2156795 w 6281928"/>
              <a:gd name="connsiteY16" fmla="*/ 18288 h 18288"/>
              <a:gd name="connsiteX17" fmla="*/ 1584442 w 6281928"/>
              <a:gd name="connsiteY17" fmla="*/ 18288 h 18288"/>
              <a:gd name="connsiteX18" fmla="*/ 1074908 w 6281928"/>
              <a:gd name="connsiteY18" fmla="*/ 18288 h 18288"/>
              <a:gd name="connsiteX19" fmla="*/ 0 w 6281928"/>
              <a:gd name="connsiteY19" fmla="*/ 18288 h 18288"/>
              <a:gd name="connsiteX20" fmla="*/ 0 w 6281928"/>
              <a:gd name="connsiteY20"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281928" h="18288" fill="none" extrusionOk="0">
                <a:moveTo>
                  <a:pt x="0" y="0"/>
                </a:moveTo>
                <a:cubicBezTo>
                  <a:pt x="205960" y="24870"/>
                  <a:pt x="343550" y="5918"/>
                  <a:pt x="572353" y="0"/>
                </a:cubicBezTo>
                <a:cubicBezTo>
                  <a:pt x="801156" y="-5918"/>
                  <a:pt x="1015649" y="-11381"/>
                  <a:pt x="1207526" y="0"/>
                </a:cubicBezTo>
                <a:cubicBezTo>
                  <a:pt x="1399403" y="11381"/>
                  <a:pt x="1549725" y="7866"/>
                  <a:pt x="1779880" y="0"/>
                </a:cubicBezTo>
                <a:cubicBezTo>
                  <a:pt x="2010035" y="-7866"/>
                  <a:pt x="2190674" y="12826"/>
                  <a:pt x="2540691" y="0"/>
                </a:cubicBezTo>
                <a:cubicBezTo>
                  <a:pt x="2890708" y="-12826"/>
                  <a:pt x="3025718" y="-18534"/>
                  <a:pt x="3238683" y="0"/>
                </a:cubicBezTo>
                <a:cubicBezTo>
                  <a:pt x="3451648" y="18534"/>
                  <a:pt x="3603947" y="14884"/>
                  <a:pt x="3936675" y="0"/>
                </a:cubicBezTo>
                <a:cubicBezTo>
                  <a:pt x="4269403" y="-14884"/>
                  <a:pt x="4480718" y="-24607"/>
                  <a:pt x="4760305" y="0"/>
                </a:cubicBezTo>
                <a:cubicBezTo>
                  <a:pt x="5039892" y="24607"/>
                  <a:pt x="5359549" y="-31311"/>
                  <a:pt x="5521117" y="0"/>
                </a:cubicBezTo>
                <a:cubicBezTo>
                  <a:pt x="5682685" y="31311"/>
                  <a:pt x="5986067" y="-12593"/>
                  <a:pt x="6281928" y="0"/>
                </a:cubicBezTo>
                <a:cubicBezTo>
                  <a:pt x="6282307" y="7355"/>
                  <a:pt x="6282212" y="10249"/>
                  <a:pt x="6281928" y="18288"/>
                </a:cubicBezTo>
                <a:cubicBezTo>
                  <a:pt x="6078981" y="8428"/>
                  <a:pt x="5961061" y="2290"/>
                  <a:pt x="5772394" y="18288"/>
                </a:cubicBezTo>
                <a:cubicBezTo>
                  <a:pt x="5583727" y="34286"/>
                  <a:pt x="5329968" y="24208"/>
                  <a:pt x="5200040" y="18288"/>
                </a:cubicBezTo>
                <a:cubicBezTo>
                  <a:pt x="5070112" y="12368"/>
                  <a:pt x="4793288" y="21070"/>
                  <a:pt x="4439229" y="18288"/>
                </a:cubicBezTo>
                <a:cubicBezTo>
                  <a:pt x="4085170" y="15506"/>
                  <a:pt x="3813765" y="-16466"/>
                  <a:pt x="3615599" y="18288"/>
                </a:cubicBezTo>
                <a:cubicBezTo>
                  <a:pt x="3417433" y="53042"/>
                  <a:pt x="3133643" y="20727"/>
                  <a:pt x="2980426" y="18288"/>
                </a:cubicBezTo>
                <a:cubicBezTo>
                  <a:pt x="2827209" y="15849"/>
                  <a:pt x="2380685" y="51850"/>
                  <a:pt x="2156795" y="18288"/>
                </a:cubicBezTo>
                <a:cubicBezTo>
                  <a:pt x="1932905" y="-15274"/>
                  <a:pt x="1716744" y="-1398"/>
                  <a:pt x="1584442" y="18288"/>
                </a:cubicBezTo>
                <a:cubicBezTo>
                  <a:pt x="1452140" y="37974"/>
                  <a:pt x="1280887" y="12750"/>
                  <a:pt x="1074908" y="18288"/>
                </a:cubicBezTo>
                <a:cubicBezTo>
                  <a:pt x="868929" y="23826"/>
                  <a:pt x="318124" y="-17878"/>
                  <a:pt x="0" y="18288"/>
                </a:cubicBezTo>
                <a:cubicBezTo>
                  <a:pt x="-384" y="12702"/>
                  <a:pt x="-513" y="4636"/>
                  <a:pt x="0" y="0"/>
                </a:cubicBezTo>
                <a:close/>
              </a:path>
              <a:path w="6281928" h="18288" stroke="0" extrusionOk="0">
                <a:moveTo>
                  <a:pt x="0" y="0"/>
                </a:moveTo>
                <a:cubicBezTo>
                  <a:pt x="135290" y="27650"/>
                  <a:pt x="488372" y="4391"/>
                  <a:pt x="635173" y="0"/>
                </a:cubicBezTo>
                <a:cubicBezTo>
                  <a:pt x="781974" y="-4391"/>
                  <a:pt x="992816" y="14310"/>
                  <a:pt x="1144707" y="0"/>
                </a:cubicBezTo>
                <a:cubicBezTo>
                  <a:pt x="1296598" y="-14310"/>
                  <a:pt x="1796462" y="-1258"/>
                  <a:pt x="1968337" y="0"/>
                </a:cubicBezTo>
                <a:cubicBezTo>
                  <a:pt x="2140212" y="1258"/>
                  <a:pt x="2343376" y="-12852"/>
                  <a:pt x="2603510" y="0"/>
                </a:cubicBezTo>
                <a:cubicBezTo>
                  <a:pt x="2863644" y="12852"/>
                  <a:pt x="2935073" y="-10591"/>
                  <a:pt x="3238683" y="0"/>
                </a:cubicBezTo>
                <a:cubicBezTo>
                  <a:pt x="3542293" y="10591"/>
                  <a:pt x="3731676" y="3538"/>
                  <a:pt x="4062313" y="0"/>
                </a:cubicBezTo>
                <a:cubicBezTo>
                  <a:pt x="4392950" y="-3538"/>
                  <a:pt x="4440715" y="28126"/>
                  <a:pt x="4634667" y="0"/>
                </a:cubicBezTo>
                <a:cubicBezTo>
                  <a:pt x="4828619" y="-28126"/>
                  <a:pt x="5052661" y="8974"/>
                  <a:pt x="5458297" y="0"/>
                </a:cubicBezTo>
                <a:cubicBezTo>
                  <a:pt x="5863933" y="-8974"/>
                  <a:pt x="5906900" y="-24516"/>
                  <a:pt x="6281928" y="0"/>
                </a:cubicBezTo>
                <a:cubicBezTo>
                  <a:pt x="6282268" y="5688"/>
                  <a:pt x="6281759" y="13142"/>
                  <a:pt x="6281928" y="18288"/>
                </a:cubicBezTo>
                <a:cubicBezTo>
                  <a:pt x="6036108" y="15339"/>
                  <a:pt x="5743611" y="10415"/>
                  <a:pt x="5583936" y="18288"/>
                </a:cubicBezTo>
                <a:cubicBezTo>
                  <a:pt x="5424261" y="26161"/>
                  <a:pt x="5250533" y="-179"/>
                  <a:pt x="4948763" y="18288"/>
                </a:cubicBezTo>
                <a:cubicBezTo>
                  <a:pt x="4646993" y="36755"/>
                  <a:pt x="4354673" y="7565"/>
                  <a:pt x="4125133" y="18288"/>
                </a:cubicBezTo>
                <a:cubicBezTo>
                  <a:pt x="3895593" y="29012"/>
                  <a:pt x="3570246" y="29209"/>
                  <a:pt x="3301502" y="18288"/>
                </a:cubicBezTo>
                <a:cubicBezTo>
                  <a:pt x="3032758" y="7367"/>
                  <a:pt x="2955340" y="11905"/>
                  <a:pt x="2729149" y="18288"/>
                </a:cubicBezTo>
                <a:cubicBezTo>
                  <a:pt x="2502958" y="24671"/>
                  <a:pt x="2269423" y="3142"/>
                  <a:pt x="2031157" y="18288"/>
                </a:cubicBezTo>
                <a:cubicBezTo>
                  <a:pt x="1792891" y="33434"/>
                  <a:pt x="1484731" y="22122"/>
                  <a:pt x="1207526" y="18288"/>
                </a:cubicBezTo>
                <a:cubicBezTo>
                  <a:pt x="930321" y="14454"/>
                  <a:pt x="560231" y="-33402"/>
                  <a:pt x="0" y="18288"/>
                </a:cubicBezTo>
                <a:cubicBezTo>
                  <a:pt x="-478" y="10520"/>
                  <a:pt x="210" y="5044"/>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2131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D5BD88D-BFD3-4CD0-9641-C7F14454B4CE}"/>
              </a:ext>
            </a:extLst>
          </p:cNvPr>
          <p:cNvSpPr>
            <a:spLocks noGrp="1"/>
          </p:cNvSpPr>
          <p:nvPr>
            <p:ph type="title"/>
          </p:nvPr>
        </p:nvSpPr>
        <p:spPr>
          <a:xfrm>
            <a:off x="838200" y="365125"/>
            <a:ext cx="10515600" cy="1325563"/>
          </a:xfrm>
        </p:spPr>
        <p:txBody>
          <a:bodyPr>
            <a:normAutofit/>
          </a:bodyPr>
          <a:lstStyle/>
          <a:p>
            <a:r>
              <a:rPr lang="en-GB" sz="5400"/>
              <a:t>This could be used for?</a:t>
            </a:r>
          </a:p>
        </p:txBody>
      </p:sp>
      <p:sp>
        <p:nvSpPr>
          <p:cNvPr id="19"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CC839A1-8FAF-455F-909B-0C88E857519B}"/>
              </a:ext>
            </a:extLst>
          </p:cNvPr>
          <p:cNvSpPr>
            <a:spLocks noGrp="1"/>
          </p:cNvSpPr>
          <p:nvPr>
            <p:ph idx="1"/>
          </p:nvPr>
        </p:nvSpPr>
        <p:spPr>
          <a:xfrm>
            <a:off x="838200" y="1929384"/>
            <a:ext cx="11172092" cy="4251960"/>
          </a:xfrm>
        </p:spPr>
        <p:txBody>
          <a:bodyPr vert="horz" lIns="91440" tIns="45720" rIns="91440" bIns="45720" rtlCol="0">
            <a:normAutofit/>
          </a:bodyPr>
          <a:lstStyle/>
          <a:p>
            <a:r>
              <a:rPr lang="en-GB" sz="2200" dirty="0">
                <a:cs typeface="Calibri" panose="020F0502020204030204"/>
              </a:rPr>
              <a:t>Internal project development – helps refine and enhance the effectiveness of your project</a:t>
            </a:r>
          </a:p>
          <a:p>
            <a:r>
              <a:rPr lang="en-GB" sz="2200" dirty="0"/>
              <a:t>External communication – to tell people what your project/organisation does, and how it has an impact in a clear and convincing way</a:t>
            </a:r>
          </a:p>
          <a:p>
            <a:r>
              <a:rPr lang="en-GB" sz="2200" dirty="0"/>
              <a:t>Evaluation – it’s the first step in designing effective evaluation tools as it identifies all your outcomes that need to be measured</a:t>
            </a:r>
          </a:p>
          <a:p>
            <a:r>
              <a:rPr lang="en-GB" sz="2200" dirty="0">
                <a:cs typeface="Calibri" panose="020F0502020204030204"/>
              </a:rPr>
              <a:t>To help develop a new project</a:t>
            </a:r>
          </a:p>
          <a:p>
            <a:r>
              <a:rPr lang="en-GB" sz="2200" dirty="0"/>
              <a:t>Distinguishing the income generation outcome from the social outputs of a social enterprise</a:t>
            </a:r>
          </a:p>
          <a:p>
            <a:r>
              <a:rPr lang="en-GB" sz="2200" dirty="0">
                <a:cs typeface="Calibri" panose="020F0502020204030204"/>
              </a:rPr>
              <a:t>Understanding the steps that are missing</a:t>
            </a:r>
          </a:p>
          <a:p>
            <a:r>
              <a:rPr lang="en-GB" sz="2200" dirty="0">
                <a:cs typeface="Calibri" panose="020F0502020204030204"/>
              </a:rPr>
              <a:t>Explain and justify why you're doing what you're doing</a:t>
            </a:r>
          </a:p>
          <a:p>
            <a:r>
              <a:rPr lang="en-GB" sz="2200" dirty="0"/>
              <a:t>Tackling a social issue with complex and has multiple causes</a:t>
            </a:r>
          </a:p>
          <a:p>
            <a:endParaRPr lang="en-GB" sz="2200" dirty="0">
              <a:cs typeface="Calibri" panose="020F0502020204030204"/>
            </a:endParaRPr>
          </a:p>
          <a:p>
            <a:pPr marL="0" indent="0">
              <a:buNone/>
            </a:pPr>
            <a:endParaRPr lang="en-GB" sz="2200" dirty="0">
              <a:cs typeface="Calibri" panose="020F0502020204030204"/>
            </a:endParaRPr>
          </a:p>
          <a:p>
            <a:pPr marL="0" indent="0">
              <a:buNone/>
            </a:pPr>
            <a:endParaRPr lang="en-GB" sz="2200" dirty="0">
              <a:cs typeface="Calibri" panose="020F0502020204030204"/>
            </a:endParaRPr>
          </a:p>
        </p:txBody>
      </p:sp>
    </p:spTree>
    <p:extLst>
      <p:ext uri="{BB962C8B-B14F-4D97-AF65-F5344CB8AC3E}">
        <p14:creationId xmlns:p14="http://schemas.microsoft.com/office/powerpoint/2010/main" val="2334073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DEDCE15-8C97-4E96-858A-544D3C24EDAA}"/>
              </a:ext>
            </a:extLst>
          </p:cNvPr>
          <p:cNvSpPr>
            <a:spLocks noGrp="1"/>
          </p:cNvSpPr>
          <p:nvPr>
            <p:ph type="title"/>
          </p:nvPr>
        </p:nvSpPr>
        <p:spPr>
          <a:xfrm>
            <a:off x="841248" y="548640"/>
            <a:ext cx="3600860" cy="5431536"/>
          </a:xfrm>
        </p:spPr>
        <p:txBody>
          <a:bodyPr>
            <a:normAutofit/>
          </a:bodyPr>
          <a:lstStyle/>
          <a:p>
            <a:r>
              <a:rPr lang="en-GB" sz="5400" dirty="0"/>
              <a:t>How to implement a theory of change</a:t>
            </a:r>
          </a:p>
        </p:txBody>
      </p:sp>
      <p:sp>
        <p:nvSpPr>
          <p:cNvPr id="25"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DC03AF5-F490-413F-929D-6BE134D5A114}"/>
              </a:ext>
            </a:extLst>
          </p:cNvPr>
          <p:cNvSpPr>
            <a:spLocks noGrp="1"/>
          </p:cNvSpPr>
          <p:nvPr>
            <p:ph idx="1"/>
          </p:nvPr>
        </p:nvSpPr>
        <p:spPr>
          <a:xfrm>
            <a:off x="5126418" y="552090"/>
            <a:ext cx="6224335" cy="6086101"/>
          </a:xfrm>
        </p:spPr>
        <p:txBody>
          <a:bodyPr anchor="ctr">
            <a:normAutofit fontScale="92500" lnSpcReduction="10000"/>
          </a:bodyPr>
          <a:lstStyle/>
          <a:p>
            <a:r>
              <a:rPr lang="en-GB" sz="2200" dirty="0"/>
              <a:t>Identify your project aims/ goal – </a:t>
            </a:r>
            <a:r>
              <a:rPr lang="en-GB" sz="2200" i="1" dirty="0"/>
              <a:t>e.g. emergency food aid or tackling poverty </a:t>
            </a:r>
            <a:endParaRPr lang="en-GB" sz="2200" dirty="0"/>
          </a:p>
          <a:p>
            <a:r>
              <a:rPr lang="en-GB" sz="2200" dirty="0"/>
              <a:t>Collect evidence of need and context</a:t>
            </a:r>
          </a:p>
          <a:p>
            <a:r>
              <a:rPr lang="en-GB" sz="2200" dirty="0"/>
              <a:t>Write it in a group to capture input from staff, stakeholders, and even beneficiaries – facilitate the creative process</a:t>
            </a:r>
          </a:p>
          <a:p>
            <a:r>
              <a:rPr lang="en-GB" sz="2200" dirty="0"/>
              <a:t>Agree your intended impact</a:t>
            </a:r>
          </a:p>
          <a:p>
            <a:r>
              <a:rPr lang="en-GB" sz="2200" dirty="0"/>
              <a:t>Identify your outcomes (can be short, medium, and long-term) – how are they measurable?</a:t>
            </a:r>
          </a:p>
          <a:p>
            <a:r>
              <a:rPr lang="en-GB" sz="2200" dirty="0"/>
              <a:t>Identify outputs and activities </a:t>
            </a:r>
          </a:p>
          <a:p>
            <a:r>
              <a:rPr lang="en-GB" sz="2200" dirty="0"/>
              <a:t>Identify causal links – arrows that show which activities lead to which outcomes, and which outcomes lead to which goal</a:t>
            </a:r>
          </a:p>
          <a:p>
            <a:r>
              <a:rPr lang="en-GB" sz="2200" dirty="0"/>
              <a:t>Clarify assumptions – these underpin each causal link</a:t>
            </a:r>
          </a:p>
          <a:p>
            <a:r>
              <a:rPr lang="en-GB" sz="2200" dirty="0"/>
              <a:t>Establish a timeline and plan resources</a:t>
            </a:r>
          </a:p>
          <a:p>
            <a:r>
              <a:rPr lang="en-GB" sz="2200" dirty="0"/>
              <a:t>Produce your framework and narrative for external and internal use</a:t>
            </a:r>
          </a:p>
          <a:p>
            <a:r>
              <a:rPr lang="en-GB" sz="2200" dirty="0"/>
              <a:t>Get ready to use your theory of change</a:t>
            </a:r>
          </a:p>
        </p:txBody>
      </p:sp>
    </p:spTree>
    <p:extLst>
      <p:ext uri="{BB962C8B-B14F-4D97-AF65-F5344CB8AC3E}">
        <p14:creationId xmlns:p14="http://schemas.microsoft.com/office/powerpoint/2010/main" val="15997234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EEDBCF-FDA8-41DA-A002-B59DAD51FBCC}"/>
              </a:ext>
            </a:extLst>
          </p:cNvPr>
          <p:cNvSpPr>
            <a:spLocks noGrp="1"/>
          </p:cNvSpPr>
          <p:nvPr>
            <p:ph type="title"/>
          </p:nvPr>
        </p:nvSpPr>
        <p:spPr>
          <a:xfrm>
            <a:off x="841248" y="548640"/>
            <a:ext cx="3600860" cy="5431536"/>
          </a:xfrm>
        </p:spPr>
        <p:txBody>
          <a:bodyPr>
            <a:normAutofit/>
          </a:bodyPr>
          <a:lstStyle/>
          <a:p>
            <a:r>
              <a:rPr lang="en-GB" sz="5400"/>
              <a:t>Your turn</a:t>
            </a:r>
          </a:p>
        </p:txBody>
      </p:sp>
      <p:sp>
        <p:nvSpPr>
          <p:cNvPr id="19"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302AC77-F2BE-4F0A-AA18-85FE87DCA752}"/>
              </a:ext>
            </a:extLst>
          </p:cNvPr>
          <p:cNvSpPr>
            <a:spLocks noGrp="1"/>
          </p:cNvSpPr>
          <p:nvPr>
            <p:ph idx="1"/>
          </p:nvPr>
        </p:nvSpPr>
        <p:spPr>
          <a:xfrm>
            <a:off x="5126418" y="552091"/>
            <a:ext cx="6224335" cy="5431536"/>
          </a:xfrm>
        </p:spPr>
        <p:txBody>
          <a:bodyPr anchor="ctr">
            <a:normAutofit/>
          </a:bodyPr>
          <a:lstStyle/>
          <a:p>
            <a:r>
              <a:rPr lang="en-GB" sz="2200"/>
              <a:t>What is the problem you want to solve? What evidence do you have or what needs assessment have you done?</a:t>
            </a:r>
          </a:p>
          <a:p>
            <a:r>
              <a:rPr lang="en-GB" sz="2200"/>
              <a:t>What is the long-term impact you want to see – the desired state?</a:t>
            </a:r>
          </a:p>
          <a:p>
            <a:r>
              <a:rPr lang="en-GB" sz="2200"/>
              <a:t>What are the outcomes that will help you achieve a solution to this?</a:t>
            </a:r>
          </a:p>
          <a:p>
            <a:r>
              <a:rPr lang="en-GB" sz="2200"/>
              <a:t>What are the activities you doing to solve it?</a:t>
            </a:r>
          </a:p>
          <a:p>
            <a:r>
              <a:rPr lang="en-GB" sz="2200"/>
              <a:t>What are the outputs you will measure?</a:t>
            </a:r>
          </a:p>
          <a:p>
            <a:r>
              <a:rPr lang="en-GB" sz="2200"/>
              <a:t>Who do you need to involve in the process?</a:t>
            </a:r>
          </a:p>
          <a:p>
            <a:r>
              <a:rPr lang="en-GB" sz="2200"/>
              <a:t>How have you made your assumptions? How do you know the outputs and activities will lead to the outcomes?</a:t>
            </a:r>
          </a:p>
        </p:txBody>
      </p:sp>
    </p:spTree>
    <p:extLst>
      <p:ext uri="{BB962C8B-B14F-4D97-AF65-F5344CB8AC3E}">
        <p14:creationId xmlns:p14="http://schemas.microsoft.com/office/powerpoint/2010/main" val="26614404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57FF0A6A9ACCF4294A4D145F7636654" ma:contentTypeVersion="19" ma:contentTypeDescription="Create a new document." ma:contentTypeScope="" ma:versionID="5d67cc65162a7df870bb9b4c00d0d966">
  <xsd:schema xmlns:xsd="http://www.w3.org/2001/XMLSchema" xmlns:xs="http://www.w3.org/2001/XMLSchema" xmlns:p="http://schemas.microsoft.com/office/2006/metadata/properties" xmlns:ns2="449ff1e4-b618-47ee-852c-72d69d563a5e" xmlns:ns3="d7141c57-0004-43f4-9aa0-79b62ce4a739" targetNamespace="http://schemas.microsoft.com/office/2006/metadata/properties" ma:root="true" ma:fieldsID="b590b9c5347f2a0396f91502d6dabc37" ns2:_="" ns3:_="">
    <xsd:import namespace="449ff1e4-b618-47ee-852c-72d69d563a5e"/>
    <xsd:import namespace="d7141c57-0004-43f4-9aa0-79b62ce4a73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49ff1e4-b618-47ee-852c-72d69d563a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3da009a-0063-440f-8cb9-bbec2be1f0b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7141c57-0004-43f4-9aa0-79b62ce4a73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120105e3-35d9-4d36-ac83-85d854492b1d}" ma:internalName="TaxCatchAll" ma:showField="CatchAllData" ma:web="d7141c57-0004-43f4-9aa0-79b62ce4a73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449ff1e4-b618-47ee-852c-72d69d563a5e">
      <Terms xmlns="http://schemas.microsoft.com/office/infopath/2007/PartnerControls"/>
    </lcf76f155ced4ddcb4097134ff3c332f>
    <TaxCatchAll xmlns="d7141c57-0004-43f4-9aa0-79b62ce4a739"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3B5F82E-BA41-40E6-A72E-A0CD6B183E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9ff1e4-b618-47ee-852c-72d69d563a5e"/>
    <ds:schemaRef ds:uri="d7141c57-0004-43f4-9aa0-79b62ce4a7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62ABE19-182C-4E9C-B4EA-D7163A40153B}">
  <ds:schemaRefs>
    <ds:schemaRef ds:uri="http://purl.org/dc/terms/"/>
    <ds:schemaRef ds:uri="http://schemas.microsoft.com/office/infopath/2007/PartnerControls"/>
    <ds:schemaRef ds:uri="http://purl.org/dc/elements/1.1/"/>
    <ds:schemaRef ds:uri="http://schemas.microsoft.com/office/2006/documentManagement/types"/>
    <ds:schemaRef ds:uri="http://schemas.microsoft.com/office/2006/metadata/properties"/>
    <ds:schemaRef ds:uri="3dfbea44-a25d-452f-88bc-6bb961d5e8d0"/>
    <ds:schemaRef ds:uri="http://www.w3.org/XML/1998/namespace"/>
    <ds:schemaRef ds:uri="http://schemas.openxmlformats.org/package/2006/metadata/core-properties"/>
    <ds:schemaRef ds:uri="c3bff0b9-3151-47b4-b41b-25cff8093b40"/>
    <ds:schemaRef ds:uri="http://purl.org/dc/dcmitype/"/>
    <ds:schemaRef ds:uri="449ff1e4-b618-47ee-852c-72d69d563a5e"/>
    <ds:schemaRef ds:uri="d7141c57-0004-43f4-9aa0-79b62ce4a739"/>
  </ds:schemaRefs>
</ds:datastoreItem>
</file>

<file path=customXml/itemProps3.xml><?xml version="1.0" encoding="utf-8"?>
<ds:datastoreItem xmlns:ds="http://schemas.openxmlformats.org/officeDocument/2006/customXml" ds:itemID="{8719FFFA-EE13-40DD-BDFA-2F1616039F6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TotalTime>
  <Words>893</Words>
  <Application>Microsoft Office PowerPoint</Application>
  <PresentationFormat>Widescreen</PresentationFormat>
  <Paragraphs>98</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Symbol</vt:lpstr>
      <vt:lpstr>Office Theme</vt:lpstr>
      <vt:lpstr>Theory of Change Workshop</vt:lpstr>
      <vt:lpstr>What is theory of change? </vt:lpstr>
      <vt:lpstr>Videos</vt:lpstr>
      <vt:lpstr>TOC definitions</vt:lpstr>
      <vt:lpstr>PowerPoint Presentation</vt:lpstr>
      <vt:lpstr>Why do you think this could be a helpful approach?</vt:lpstr>
      <vt:lpstr>This could be used for?</vt:lpstr>
      <vt:lpstr>How to implement a theory of change</vt:lpstr>
      <vt:lpstr>Your turn</vt:lpstr>
      <vt:lpstr>PowerPoint Presentation</vt:lpstr>
      <vt:lpstr>PowerPoint Presentation</vt:lpstr>
      <vt:lpstr>Example – Sustain, Bridging the Gap</vt:lpstr>
      <vt:lpstr>PowerPoint Presentation</vt:lpstr>
      <vt:lpstr>Further reading &amp; Examples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Theory of Change Short Workshop</dc:title>
  <dc:creator>Mel Taylor</dc:creator>
  <cp:lastModifiedBy>Isabel Rice</cp:lastModifiedBy>
  <cp:revision>9</cp:revision>
  <cp:lastPrinted>2023-11-22T17:25:30Z</cp:lastPrinted>
  <dcterms:created xsi:type="dcterms:W3CDTF">2021-02-04T09:57:38Z</dcterms:created>
  <dcterms:modified xsi:type="dcterms:W3CDTF">2024-03-22T14:32:52Z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0x010100FD4B41F8026D454AB70A5322524744A8</vt:lpwstr>
  </property>
  <property fmtid="{D5CDD505-2E9C-101B-9397-08002B2CF9AE}" pid="3" name="MediaServiceImageTags">
    <vt:lpwstr/>
  </property>
</Properties>
</file>